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varScale="1">
        <p:scale>
          <a:sx n="108" d="100"/>
          <a:sy n="108" d="100"/>
        </p:scale>
        <p:origin x="114" y="16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6/11/relationships/changesInfo" Target="changesInfos/changesInfo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12/4/2024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‹Nº›</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12/4/2024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‹Nº›</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12/4/2024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12/4/2024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12/4/2024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12/4/2024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12/4/2024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12/4/2024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12/4/2024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12/4/2024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12/4/2024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12/4/2024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‹Nº›</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Rodrinho82/IBM-Applied-Data-Science-Capstone/blob/main/3%20-%20Space%20X%20-%20Data%20wrangling.ipynb" TargetMode="External"/><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Rodrinho82/IBM-Applied-Data-Science-Capstone/blob/main/4%20-%20Space%20X%20-%20EDA%20Using%20SQL.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Rodrinho82/IBM-Applied-Data-Science-Capstone/blob/main/5%20-%20Space%20X%20-%20EDA%20DataViz%20Using%20Pandas%20and%20Matplotlib.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Rodrinho82/IBM-Applied-Data-Science-Capstone/blob/main/6%20-%20Hands%20on%20Lab%20Interactive%20Visual%20Analytics%20with%20Folium.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Rodrinho82/IBM-Applied-Data-Science-Capstone/blob/main/7%20-%20Hands%20on%20Lab%20build%20an%20interactive%20dashboard%20with%20Plotly%20Dash.py"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hyperlink" Target="https://github.com/Rodrinho82/IBM-Applied-Data-Science-Capstone/blob/main/8%20-%20Hands%20on%20Lab%20Complete%20the%20Machine%20Learning%20Prediction.ipynb" TargetMode="External"/><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24.png"/><Relationship Id="rId4" Type="http://schemas.openxmlformats.org/officeDocument/2006/relationships/image" Target="../media/image10.png"/></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3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38.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42.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hyperlink" Target="https://en.wikipedia.org/wiki/List_of_Falcon/_9/_and_Falcon_Heavy_launches"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hyperlink" Target="https://github.com/Rodrinho82/IBM-Applied-Data-Science-Capstone/blob/main/1%20-%20Space%20X%20-%20Data%20Collection%20API.ipynb" TargetMode="Externa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hyperlink" Target="https://github.com/Rodrinho82/IBM-Applied-Data-Science-Capstone/blob/main/2%20-%20Space%20X%20-%20Web%20scraping%20Falcon%209%20and%20Falcon%20Heavy%20Launches%20Records%20from%20Wikipedia.ipynb" TargetMode="Externa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5" y="4568734"/>
            <a:ext cx="3221815"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Rodrigo Cabada Rodriguez</a:t>
            </a:r>
          </a:p>
          <a:p>
            <a:r>
              <a:rPr lang="en-US" dirty="0">
                <a:solidFill>
                  <a:schemeClr val="bg2"/>
                </a:solidFill>
                <a:latin typeface="Abadi" panose="020B0604020104020204" pitchFamily="34" charset="0"/>
                <a:ea typeface="SF Pro" pitchFamily="2" charset="0"/>
                <a:cs typeface="SF Pro" pitchFamily="2" charset="0"/>
              </a:rPr>
              <a:t>04 December 2024</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   Data Wrangling</a:t>
            </a:r>
          </a:p>
        </p:txBody>
      </p:sp>
      <p:sp>
        <p:nvSpPr>
          <p:cNvPr id="6" name="Text Placeholder 2">
            <a:extLst>
              <a:ext uri="{FF2B5EF4-FFF2-40B4-BE49-F238E27FC236}">
                <a16:creationId xmlns:a16="http://schemas.microsoft.com/office/drawing/2014/main" id="{4D388145-F92C-44B3-915D-D8A407DF9027}"/>
              </a:ext>
            </a:extLst>
          </p:cNvPr>
          <p:cNvSpPr txBox="1">
            <a:spLocks/>
          </p:cNvSpPr>
          <p:nvPr/>
        </p:nvSpPr>
        <p:spPr>
          <a:xfrm>
            <a:off x="8424909" y="5646198"/>
            <a:ext cx="2655570" cy="1027000"/>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1600" dirty="0">
                <a:solidFill>
                  <a:srgbClr val="FF0000"/>
                </a:solidFill>
                <a:latin typeface="Abadi" panose="020B0604020104020204" pitchFamily="34" charset="0"/>
              </a:rPr>
              <a:t>GitHub Link:</a:t>
            </a:r>
          </a:p>
          <a:p>
            <a:pPr marL="0" indent="0">
              <a:lnSpc>
                <a:spcPct val="100000"/>
              </a:lnSpc>
              <a:spcBef>
                <a:spcPts val="1400"/>
              </a:spcBef>
              <a:buFont typeface="Arial" panose="020B0604020202020204" pitchFamily="34" charset="0"/>
              <a:buNone/>
            </a:pPr>
            <a:r>
              <a:rPr lang="en-US" sz="1400" dirty="0">
                <a:solidFill>
                  <a:schemeClr val="accent3">
                    <a:lumMod val="25000"/>
                  </a:schemeClr>
                </a:solidFill>
                <a:latin typeface="Abadi" panose="020B0604020104020204" pitchFamily="34" charset="0"/>
                <a:hlinkClick r:id="rId3"/>
              </a:rPr>
              <a:t>3 - Space X Falcon 9 First Stage Landing Prediction</a:t>
            </a:r>
            <a:endParaRPr lang="en-US" sz="2200" dirty="0">
              <a:solidFill>
                <a:schemeClr val="accent3">
                  <a:lumMod val="25000"/>
                </a:schemeClr>
              </a:solidFill>
              <a:latin typeface="Abadi" panose="020B0604020104020204" pitchFamily="34" charset="0"/>
            </a:endParaRPr>
          </a:p>
        </p:txBody>
      </p:sp>
      <p:pic>
        <p:nvPicPr>
          <p:cNvPr id="3" name="Imagen 2">
            <a:extLst>
              <a:ext uri="{FF2B5EF4-FFF2-40B4-BE49-F238E27FC236}">
                <a16:creationId xmlns:a16="http://schemas.microsoft.com/office/drawing/2014/main" id="{BE716F89-25CC-4DED-832F-867B6A74DD17}"/>
              </a:ext>
            </a:extLst>
          </p:cNvPr>
          <p:cNvPicPr>
            <a:picLocks noChangeAspect="1"/>
          </p:cNvPicPr>
          <p:nvPr/>
        </p:nvPicPr>
        <p:blipFill>
          <a:blip r:embed="rId4"/>
          <a:stretch>
            <a:fillRect/>
          </a:stretch>
        </p:blipFill>
        <p:spPr>
          <a:xfrm>
            <a:off x="195310" y="1206489"/>
            <a:ext cx="11996690" cy="4102357"/>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95310" y="3040602"/>
            <a:ext cx="4056342" cy="3817398"/>
          </a:xfrm>
          <a:prstGeom prst="rect">
            <a:avLst/>
          </a:prstGeom>
        </p:spPr>
        <p:txBody>
          <a:bodyPr/>
          <a:lstStyle/>
          <a:p>
            <a:r>
              <a:rPr lang="en-US" sz="1100" b="1" dirty="0"/>
              <a:t>Conducted Exploratory Data Analysis (EDA) to find patters in data and define labels for training supervised models </a:t>
            </a:r>
          </a:p>
          <a:p>
            <a:r>
              <a:rPr lang="en-US" sz="1100" b="1" dirty="0"/>
              <a:t>The data set contained various mission outcomes that were converted into Training Labels with 1 meaning the booster successfully landed and 0 meaning booster was unsuccessful in landing. Following landing scenarios were considered to create labels: </a:t>
            </a:r>
          </a:p>
          <a:p>
            <a:r>
              <a:rPr lang="en-US" sz="1100" b="1" dirty="0"/>
              <a:t>True Ocean means the mission outcome was successfully landed to a specific region of the ocean </a:t>
            </a:r>
          </a:p>
          <a:p>
            <a:r>
              <a:rPr lang="en-US" sz="1100" b="1" dirty="0"/>
              <a:t>False Ocean means the mission outcome was unsuccessfully landed to a specific region of the ocean </a:t>
            </a:r>
          </a:p>
          <a:p>
            <a:r>
              <a:rPr lang="en-US" sz="1100" b="1" dirty="0"/>
              <a:t>RTLS means the mission outcome was successfully landed to a ground pad </a:t>
            </a:r>
          </a:p>
          <a:p>
            <a:r>
              <a:rPr lang="en-US" sz="1100" b="1" dirty="0"/>
              <a:t>False RTLS means the mission outcome was unsuccessfully landed to a ground pad </a:t>
            </a:r>
          </a:p>
          <a:p>
            <a:r>
              <a:rPr lang="en-US" sz="1100" b="1" dirty="0"/>
              <a:t>True ASDS means the mission outcome was successfully landed on a drone ship </a:t>
            </a:r>
          </a:p>
          <a:p>
            <a:r>
              <a:rPr lang="en-US" sz="1100" b="1" dirty="0"/>
              <a:t>False ASDS means the mission outcome was unsuccessfully landed on a drone ship</a:t>
            </a:r>
          </a:p>
          <a:p>
            <a:endParaRPr lang="en-US" sz="1800" dirty="0"/>
          </a:p>
          <a:p>
            <a:endParaRPr lang="en-US" sz="1800" dirty="0"/>
          </a:p>
          <a:p>
            <a:endParaRPr lang="en-US" dirty="0"/>
          </a:p>
          <a:p>
            <a:endParaRPr lang="en-US" dirty="0"/>
          </a:p>
        </p:txBody>
      </p:sp>
      <p:pic>
        <p:nvPicPr>
          <p:cNvPr id="9" name="Imagen 8">
            <a:extLst>
              <a:ext uri="{FF2B5EF4-FFF2-40B4-BE49-F238E27FC236}">
                <a16:creationId xmlns:a16="http://schemas.microsoft.com/office/drawing/2014/main" id="{C782D5B7-DC9C-42C7-B848-85B7589A9858}"/>
              </a:ext>
            </a:extLst>
          </p:cNvPr>
          <p:cNvPicPr>
            <a:picLocks noChangeAspect="1"/>
          </p:cNvPicPr>
          <p:nvPr/>
        </p:nvPicPr>
        <p:blipFill>
          <a:blip r:embed="rId5"/>
          <a:stretch>
            <a:fillRect/>
          </a:stretch>
        </p:blipFill>
        <p:spPr>
          <a:xfrm>
            <a:off x="9952361" y="4803102"/>
            <a:ext cx="1676634" cy="628738"/>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1022" y="1305016"/>
            <a:ext cx="6178858" cy="5552983"/>
          </a:xfrm>
          <a:prstGeom prst="rect">
            <a:avLst/>
          </a:prstGeom>
        </p:spPr>
        <p:txBody>
          <a:bodyPr lIns="91440" tIns="45720" rIns="91440" bIns="45720" anchor="t"/>
          <a:lstStyle/>
          <a:p>
            <a:pPr marL="0" indent="0">
              <a:buNone/>
            </a:pPr>
            <a:r>
              <a:rPr lang="en-US" sz="1200" dirty="0"/>
              <a:t>• </a:t>
            </a:r>
            <a:r>
              <a:rPr lang="en-US" sz="1400" b="1" dirty="0"/>
              <a:t>As part of the Exploratory Data Analysis (EDA), following charts were plotted to gain further insights into the dataset:</a:t>
            </a:r>
          </a:p>
          <a:p>
            <a:r>
              <a:rPr lang="en-US" sz="1100" b="1" i="1" u="sng" dirty="0"/>
              <a:t>1. Scatter plot: </a:t>
            </a:r>
          </a:p>
          <a:p>
            <a:pPr marL="0" indent="0">
              <a:buNone/>
            </a:pPr>
            <a:r>
              <a:rPr lang="en-US" sz="1100" dirty="0"/>
              <a:t>            • Shows relationship or correlation between two variables making patterns easy to observe</a:t>
            </a:r>
          </a:p>
          <a:p>
            <a:pPr marL="0" indent="0">
              <a:buNone/>
            </a:pPr>
            <a:r>
              <a:rPr lang="en-US" sz="1100" dirty="0"/>
              <a:t>            • Plotted following charts to visualize:</a:t>
            </a:r>
          </a:p>
          <a:p>
            <a:pPr marL="0" indent="0">
              <a:buNone/>
            </a:pPr>
            <a:r>
              <a:rPr lang="en-US" sz="1100" dirty="0"/>
              <a:t>                       • Relationship between Flight Number and Launch Site</a:t>
            </a:r>
          </a:p>
          <a:p>
            <a:pPr marL="0" indent="0">
              <a:buNone/>
            </a:pPr>
            <a:r>
              <a:rPr lang="en-US" sz="1100" dirty="0"/>
              <a:t>                       • Relationship between Payload and Launch Site</a:t>
            </a:r>
          </a:p>
          <a:p>
            <a:pPr marL="0" indent="0">
              <a:buNone/>
            </a:pPr>
            <a:r>
              <a:rPr lang="en-US" sz="1100" dirty="0"/>
              <a:t>                       • Relationship between Flight Number and Orbit Type</a:t>
            </a:r>
          </a:p>
          <a:p>
            <a:pPr marL="0" indent="0">
              <a:buNone/>
            </a:pPr>
            <a:r>
              <a:rPr lang="en-US" sz="1100" dirty="0"/>
              <a:t>                       • Relationship between Payload and Orbit Type</a:t>
            </a:r>
          </a:p>
          <a:p>
            <a:r>
              <a:rPr lang="en-US" sz="1100" b="1" i="1" u="sng" dirty="0"/>
              <a:t>2. Bar Chart:</a:t>
            </a:r>
          </a:p>
          <a:p>
            <a:pPr marL="0" indent="0">
              <a:buNone/>
            </a:pPr>
            <a:r>
              <a:rPr lang="en-US" sz="1100" dirty="0"/>
              <a:t>           • Commonly used to compare the values of a variable at a given point in time. </a:t>
            </a:r>
          </a:p>
          <a:p>
            <a:pPr marL="0" indent="0">
              <a:buNone/>
            </a:pPr>
            <a:r>
              <a:rPr lang="en-US" sz="1100" dirty="0"/>
              <a:t>              Bar charts makes it easy </a:t>
            </a:r>
          </a:p>
          <a:p>
            <a:pPr marL="0" indent="0">
              <a:buNone/>
            </a:pPr>
            <a:r>
              <a:rPr lang="en-US" sz="1100" dirty="0"/>
              <a:t>                  to see which groups are highest/common and how other groups compare against each other. Length </a:t>
            </a:r>
          </a:p>
          <a:p>
            <a:pPr marL="0" indent="0">
              <a:buNone/>
            </a:pPr>
            <a:r>
              <a:rPr lang="en-US" sz="1100" dirty="0"/>
              <a:t>                  of each bar is proportional to the value of the items that it represents</a:t>
            </a:r>
          </a:p>
          <a:p>
            <a:pPr marL="0" indent="0">
              <a:buNone/>
            </a:pPr>
            <a:r>
              <a:rPr lang="en-US" sz="1100" dirty="0"/>
              <a:t>            • Plotted following Bar chart to visualize:</a:t>
            </a:r>
          </a:p>
          <a:p>
            <a:pPr marL="0" indent="0">
              <a:buNone/>
            </a:pPr>
            <a:r>
              <a:rPr lang="en-US" sz="1100" dirty="0"/>
              <a:t>                   • Relationship between success rate of each orbit type</a:t>
            </a:r>
          </a:p>
          <a:p>
            <a:r>
              <a:rPr lang="en-US" sz="1100" b="1" i="1" u="sng" dirty="0"/>
              <a:t>3. Line Chart:</a:t>
            </a:r>
          </a:p>
          <a:p>
            <a:pPr marL="0" indent="0">
              <a:buNone/>
            </a:pPr>
            <a:r>
              <a:rPr lang="en-US" sz="1100" dirty="0"/>
              <a:t>            • Commonly used to track changes over a period of time. It helps depict trends over time.</a:t>
            </a:r>
          </a:p>
          <a:p>
            <a:pPr marL="0" indent="0">
              <a:buNone/>
            </a:pPr>
            <a:r>
              <a:rPr lang="en-US" sz="1100" dirty="0"/>
              <a:t>            • Plotted following Line chart to observe:</a:t>
            </a:r>
          </a:p>
          <a:p>
            <a:pPr marL="0" indent="0">
              <a:buNone/>
            </a:pPr>
            <a:r>
              <a:rPr lang="en-US" sz="1100" dirty="0"/>
              <a:t>            • Average launch success yearly trend</a:t>
            </a:r>
          </a:p>
          <a:p>
            <a:endParaRPr lang="en-US" sz="1600"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Text Placeholder 2">
            <a:extLst>
              <a:ext uri="{FF2B5EF4-FFF2-40B4-BE49-F238E27FC236}">
                <a16:creationId xmlns:a16="http://schemas.microsoft.com/office/drawing/2014/main" id="{9C3A89C0-EB5E-40FE-A234-DAD6065D91DD}"/>
              </a:ext>
            </a:extLst>
          </p:cNvPr>
          <p:cNvSpPr txBox="1">
            <a:spLocks/>
          </p:cNvSpPr>
          <p:nvPr/>
        </p:nvSpPr>
        <p:spPr>
          <a:xfrm>
            <a:off x="8424909" y="5646198"/>
            <a:ext cx="2655570" cy="1027000"/>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1600" dirty="0">
                <a:solidFill>
                  <a:srgbClr val="FF0000"/>
                </a:solidFill>
                <a:latin typeface="Abadi" panose="020B0604020104020204" pitchFamily="34" charset="0"/>
              </a:rPr>
              <a:t>GitHub Link:</a:t>
            </a:r>
          </a:p>
          <a:p>
            <a:pPr marL="0" indent="0">
              <a:lnSpc>
                <a:spcPct val="100000"/>
              </a:lnSpc>
              <a:spcBef>
                <a:spcPts val="1400"/>
              </a:spcBef>
              <a:buFont typeface="Arial" panose="020B0604020202020204" pitchFamily="34" charset="0"/>
              <a:buNone/>
            </a:pPr>
            <a:r>
              <a:rPr lang="en-US" sz="1400" dirty="0">
                <a:solidFill>
                  <a:schemeClr val="accent3">
                    <a:lumMod val="25000"/>
                  </a:schemeClr>
                </a:solidFill>
                <a:latin typeface="Abadi" panose="020B0604020104020204" pitchFamily="34" charset="0"/>
                <a:hlinkClick r:id="rId3"/>
              </a:rPr>
              <a:t>4 - Space X - EDA Using SQL</a:t>
            </a:r>
            <a:endParaRPr lang="en-US" sz="2200" dirty="0">
              <a:solidFill>
                <a:schemeClr val="accent3">
                  <a:lumMod val="25000"/>
                </a:schemeClr>
              </a:solidFill>
              <a:latin typeface="Abadi" panose="020B0604020104020204" pitchFamily="34" charset="0"/>
            </a:endParaRPr>
          </a:p>
        </p:txBody>
      </p:sp>
      <p:pic>
        <p:nvPicPr>
          <p:cNvPr id="7" name="Imagen 6">
            <a:extLst>
              <a:ext uri="{FF2B5EF4-FFF2-40B4-BE49-F238E27FC236}">
                <a16:creationId xmlns:a16="http://schemas.microsoft.com/office/drawing/2014/main" id="{8B394010-5B99-45B8-A43A-9A5E9FF8EC5A}"/>
              </a:ext>
            </a:extLst>
          </p:cNvPr>
          <p:cNvPicPr>
            <a:picLocks noChangeAspect="1"/>
          </p:cNvPicPr>
          <p:nvPr/>
        </p:nvPicPr>
        <p:blipFill>
          <a:blip r:embed="rId4"/>
          <a:stretch>
            <a:fillRect/>
          </a:stretch>
        </p:blipFill>
        <p:spPr>
          <a:xfrm>
            <a:off x="6249880" y="1398230"/>
            <a:ext cx="5753903" cy="4247968"/>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296140"/>
            <a:ext cx="11241477" cy="5023210"/>
          </a:xfrm>
          <a:prstGeom prst="rect">
            <a:avLst/>
          </a:prstGeom>
        </p:spPr>
        <p:txBody>
          <a:bodyPr lIns="91440" tIns="45720" rIns="91440" bIns="45720" anchor="t"/>
          <a:lstStyle/>
          <a:p>
            <a:pPr>
              <a:lnSpc>
                <a:spcPct val="100000"/>
              </a:lnSpc>
              <a:spcBef>
                <a:spcPts val="1400"/>
              </a:spcBef>
            </a:pPr>
            <a:r>
              <a:rPr lang="en-US" sz="1600" dirty="0"/>
              <a:t>To better understand SpaceX data set, following SQL queries/operations were performed on an IBM DB2 cloud instance:</a:t>
            </a:r>
          </a:p>
          <a:p>
            <a:pPr>
              <a:lnSpc>
                <a:spcPct val="100000"/>
              </a:lnSpc>
              <a:spcBef>
                <a:spcPts val="1400"/>
              </a:spcBef>
            </a:pPr>
            <a:r>
              <a:rPr lang="en-US" sz="1600" dirty="0"/>
              <a:t> 1. Display the names of the unique launch sites in the space mission </a:t>
            </a:r>
          </a:p>
          <a:p>
            <a:pPr>
              <a:lnSpc>
                <a:spcPct val="100000"/>
              </a:lnSpc>
              <a:spcBef>
                <a:spcPts val="1400"/>
              </a:spcBef>
            </a:pPr>
            <a:r>
              <a:rPr lang="en-US" sz="1600" dirty="0"/>
              <a:t>2. Display 5 records where launch sites begin with the string 'CCA’ </a:t>
            </a:r>
          </a:p>
          <a:p>
            <a:pPr>
              <a:lnSpc>
                <a:spcPct val="100000"/>
              </a:lnSpc>
              <a:spcBef>
                <a:spcPts val="1400"/>
              </a:spcBef>
            </a:pPr>
            <a:r>
              <a:rPr lang="en-US" sz="1600" dirty="0"/>
              <a:t>3. Display the total payload mass carried by boosters launched by NASA (CRS) </a:t>
            </a:r>
          </a:p>
          <a:p>
            <a:pPr>
              <a:lnSpc>
                <a:spcPct val="100000"/>
              </a:lnSpc>
              <a:spcBef>
                <a:spcPts val="1400"/>
              </a:spcBef>
            </a:pPr>
            <a:r>
              <a:rPr lang="en-US" sz="1600" dirty="0"/>
              <a:t>4. Display average payload mass carried by booster version F9 v1.1 </a:t>
            </a:r>
          </a:p>
          <a:p>
            <a:pPr>
              <a:lnSpc>
                <a:spcPct val="100000"/>
              </a:lnSpc>
              <a:spcBef>
                <a:spcPts val="1400"/>
              </a:spcBef>
            </a:pPr>
            <a:r>
              <a:rPr lang="en-US" sz="1600" dirty="0"/>
              <a:t>5. List the date when the first successful landing outcome in ground pad was achieved. </a:t>
            </a:r>
          </a:p>
          <a:p>
            <a:pPr>
              <a:lnSpc>
                <a:spcPct val="100000"/>
              </a:lnSpc>
              <a:spcBef>
                <a:spcPts val="1400"/>
              </a:spcBef>
            </a:pPr>
            <a:r>
              <a:rPr lang="en-US" sz="1600" dirty="0"/>
              <a:t>6. List the names of the boosters which have success in drone ship and have payload mass greater than 4000 but less than 6000 </a:t>
            </a:r>
          </a:p>
          <a:p>
            <a:pPr>
              <a:lnSpc>
                <a:spcPct val="100000"/>
              </a:lnSpc>
              <a:spcBef>
                <a:spcPts val="1400"/>
              </a:spcBef>
            </a:pPr>
            <a:r>
              <a:rPr lang="en-US" sz="1600" dirty="0"/>
              <a:t>7. List the total number of successful and failure mission outcomes </a:t>
            </a:r>
          </a:p>
          <a:p>
            <a:pPr>
              <a:lnSpc>
                <a:spcPct val="100000"/>
              </a:lnSpc>
              <a:spcBef>
                <a:spcPts val="1400"/>
              </a:spcBef>
            </a:pPr>
            <a:r>
              <a:rPr lang="en-US" sz="1600" dirty="0"/>
              <a:t>8. List the names of the </a:t>
            </a:r>
            <a:r>
              <a:rPr lang="en-US" sz="1600" dirty="0" err="1"/>
              <a:t>booster_versions</a:t>
            </a:r>
            <a:r>
              <a:rPr lang="en-US" sz="1600" dirty="0"/>
              <a:t> which have carried the maximum payload mass. Use a subquery </a:t>
            </a:r>
          </a:p>
          <a:p>
            <a:pPr>
              <a:lnSpc>
                <a:spcPct val="100000"/>
              </a:lnSpc>
              <a:spcBef>
                <a:spcPts val="1400"/>
              </a:spcBef>
            </a:pPr>
            <a:r>
              <a:rPr lang="en-US" sz="1600" dirty="0"/>
              <a:t>9. List the failed </a:t>
            </a:r>
            <a:r>
              <a:rPr lang="en-US" sz="1600" dirty="0" err="1"/>
              <a:t>landing_outcomes</a:t>
            </a:r>
            <a:r>
              <a:rPr lang="en-US" sz="1600" dirty="0"/>
              <a:t> in drone ship, their booster versions, and launch site names for in year 2015 </a:t>
            </a:r>
          </a:p>
          <a:p>
            <a:pPr>
              <a:lnSpc>
                <a:spcPct val="100000"/>
              </a:lnSpc>
              <a:spcBef>
                <a:spcPts val="1400"/>
              </a:spcBef>
            </a:pPr>
            <a:r>
              <a:rPr lang="en-US" sz="1600" dirty="0"/>
              <a:t>10.Rank the count of landing outcomes (such as Failure (drone ship) or Success (ground pad)) between the date 2010-06-04 and 2017-03-20, in descending order EDA with SQL </a:t>
            </a:r>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
        <p:nvSpPr>
          <p:cNvPr id="6" name="Text Placeholder 2">
            <a:extLst>
              <a:ext uri="{FF2B5EF4-FFF2-40B4-BE49-F238E27FC236}">
                <a16:creationId xmlns:a16="http://schemas.microsoft.com/office/drawing/2014/main" id="{BB59B420-6117-42BF-9DD4-3D9F80FA1318}"/>
              </a:ext>
            </a:extLst>
          </p:cNvPr>
          <p:cNvSpPr txBox="1">
            <a:spLocks/>
          </p:cNvSpPr>
          <p:nvPr/>
        </p:nvSpPr>
        <p:spPr>
          <a:xfrm>
            <a:off x="6596109" y="5841507"/>
            <a:ext cx="4465468" cy="686284"/>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1600" dirty="0">
                <a:solidFill>
                  <a:srgbClr val="FF0000"/>
                </a:solidFill>
                <a:latin typeface="Abadi" panose="020B0604020104020204" pitchFamily="34" charset="0"/>
              </a:rPr>
              <a:t>GitHub Link:</a:t>
            </a:r>
          </a:p>
          <a:p>
            <a:pPr marL="0" indent="0">
              <a:lnSpc>
                <a:spcPct val="100000"/>
              </a:lnSpc>
              <a:spcBef>
                <a:spcPts val="1400"/>
              </a:spcBef>
              <a:buFont typeface="Arial" panose="020B0604020202020204" pitchFamily="34" charset="0"/>
              <a:buNone/>
            </a:pPr>
            <a:r>
              <a:rPr lang="en-US" sz="1400" dirty="0">
                <a:solidFill>
                  <a:schemeClr val="accent3">
                    <a:lumMod val="25000"/>
                  </a:schemeClr>
                </a:solidFill>
                <a:latin typeface="Abadi" panose="020B0604020104020204" pitchFamily="34" charset="0"/>
                <a:hlinkClick r:id="rId3"/>
              </a:rPr>
              <a:t>5 - Space X - EDA DataViz Using Pandas and Matplotlib</a:t>
            </a: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305017"/>
            <a:ext cx="10515600" cy="4921375"/>
          </a:xfrm>
          <a:prstGeom prst="rect">
            <a:avLst/>
          </a:prstGeom>
        </p:spPr>
        <p:txBody>
          <a:bodyPr>
            <a:normAutofit fontScale="92500" lnSpcReduction="10000"/>
          </a:bodyPr>
          <a:lstStyle/>
          <a:p>
            <a:pPr>
              <a:buFont typeface="Wingdings" panose="05000000000000000000" pitchFamily="2" charset="2"/>
              <a:buChar char="Ø"/>
            </a:pPr>
            <a:r>
              <a:rPr lang="en-US" sz="1700" dirty="0"/>
              <a:t>Folium interactive map helps analyze geospatial data to perform more interactive visual analytics and better understand                     factors such location and proximity of launch sites that impact launch success rate.</a:t>
            </a:r>
          </a:p>
          <a:p>
            <a:pPr marL="0" indent="0">
              <a:buNone/>
            </a:pPr>
            <a:r>
              <a:rPr lang="en-US" sz="1700" dirty="0"/>
              <a:t>• Following map object were created and added to the map:</a:t>
            </a:r>
          </a:p>
          <a:p>
            <a:pPr marL="0" indent="0">
              <a:buNone/>
            </a:pPr>
            <a:r>
              <a:rPr lang="en-US" sz="1600" b="1" dirty="0"/>
              <a:t>          • Mark all launch sites on the map. This allowed to visually see the launch sites on the map.</a:t>
            </a:r>
          </a:p>
          <a:p>
            <a:pPr marL="0" indent="0">
              <a:buNone/>
            </a:pPr>
            <a:r>
              <a:rPr lang="en-US" sz="1500" dirty="0"/>
              <a:t>                  • Added ‘</a:t>
            </a:r>
            <a:r>
              <a:rPr lang="en-US" sz="1500" dirty="0" err="1"/>
              <a:t>folium.circle</a:t>
            </a:r>
            <a:r>
              <a:rPr lang="en-US" sz="1500" dirty="0"/>
              <a:t>’ and ‘</a:t>
            </a:r>
            <a:r>
              <a:rPr lang="en-US" sz="1500" dirty="0" err="1"/>
              <a:t>folium.marker</a:t>
            </a:r>
            <a:r>
              <a:rPr lang="en-US" sz="1500" dirty="0"/>
              <a:t>’ to highlight circle area with a text label over each launch site.</a:t>
            </a:r>
          </a:p>
          <a:p>
            <a:pPr marL="0" indent="0">
              <a:buNone/>
            </a:pPr>
            <a:r>
              <a:rPr lang="en-US" sz="1600" b="1" dirty="0"/>
              <a:t>          • Added a ‘</a:t>
            </a:r>
            <a:r>
              <a:rPr lang="en-US" sz="1600" b="1" dirty="0" err="1"/>
              <a:t>MarkerCluster</a:t>
            </a:r>
            <a:r>
              <a:rPr lang="en-US" sz="1600" b="1" dirty="0"/>
              <a:t>()’ to show launch success (green) and failure (red) markers for each launch site.</a:t>
            </a:r>
          </a:p>
          <a:p>
            <a:pPr marL="0" indent="0">
              <a:buNone/>
            </a:pPr>
            <a:r>
              <a:rPr lang="en-US" sz="1600" b="1" dirty="0"/>
              <a:t>          • Calculated distances between a launch site to its proximities (e.g., coastline, railroad, highway, city)</a:t>
            </a:r>
          </a:p>
          <a:p>
            <a:pPr marL="0" indent="0">
              <a:buNone/>
            </a:pPr>
            <a:r>
              <a:rPr lang="en-US" sz="1500" dirty="0"/>
              <a:t>                 • Added ‘</a:t>
            </a:r>
            <a:r>
              <a:rPr lang="en-US" sz="1500" dirty="0" err="1"/>
              <a:t>MousePosition</a:t>
            </a:r>
            <a:r>
              <a:rPr lang="en-US" sz="1500" dirty="0"/>
              <a:t>() to get coordinate for a mouse position over a point on the map</a:t>
            </a:r>
          </a:p>
          <a:p>
            <a:pPr marL="0" indent="0">
              <a:buNone/>
            </a:pPr>
            <a:r>
              <a:rPr lang="en-US" sz="1500" dirty="0"/>
              <a:t>                 • Added ‘</a:t>
            </a:r>
            <a:r>
              <a:rPr lang="en-US" sz="1500" dirty="0" err="1"/>
              <a:t>folium.Marker</a:t>
            </a:r>
            <a:r>
              <a:rPr lang="en-US" sz="1500" dirty="0"/>
              <a:t>()’ to display distance (in KM) on the point on the map (e.g., coastline, railroad, highway, city)</a:t>
            </a:r>
          </a:p>
          <a:p>
            <a:pPr marL="0" indent="0">
              <a:buNone/>
            </a:pPr>
            <a:r>
              <a:rPr lang="en-US" sz="1500" dirty="0"/>
              <a:t>                 • Added ‘</a:t>
            </a:r>
            <a:r>
              <a:rPr lang="en-US" sz="1500" dirty="0" err="1"/>
              <a:t>folium.Polyline</a:t>
            </a:r>
            <a:r>
              <a:rPr lang="en-US" sz="1500" dirty="0"/>
              <a:t>()’ to draw a line between the point on the map and the launch site</a:t>
            </a:r>
          </a:p>
          <a:p>
            <a:pPr marL="0" indent="0">
              <a:buNone/>
            </a:pPr>
            <a:r>
              <a:rPr lang="en-US" sz="1500" dirty="0"/>
              <a:t>                 • Repeated steps above to add markers and draw lines between launch sites and proximities – coastline, railroad, highway, city)</a:t>
            </a:r>
          </a:p>
          <a:p>
            <a:pPr marL="0" indent="0">
              <a:buNone/>
            </a:pPr>
            <a:r>
              <a:rPr lang="en-US" sz="1800" dirty="0"/>
              <a:t>• Building the Interactive Map with Folium helped answered following questions:</a:t>
            </a:r>
          </a:p>
          <a:p>
            <a:pPr marL="0" indent="0">
              <a:buNone/>
            </a:pPr>
            <a:r>
              <a:rPr lang="en-US" sz="1500" dirty="0"/>
              <a:t>                 • Are launch sites in close proximity to railways? </a:t>
            </a:r>
            <a:r>
              <a:rPr lang="en-US" sz="1500" b="1" dirty="0">
                <a:solidFill>
                  <a:schemeClr val="accent6"/>
                </a:solidFill>
              </a:rPr>
              <a:t>YES</a:t>
            </a:r>
          </a:p>
          <a:p>
            <a:pPr marL="0" indent="0">
              <a:buNone/>
            </a:pPr>
            <a:r>
              <a:rPr lang="en-US" sz="1500" dirty="0"/>
              <a:t>                 • Are launch sites in close proximity to highways? </a:t>
            </a:r>
            <a:r>
              <a:rPr lang="en-US" sz="1500" b="1" dirty="0">
                <a:solidFill>
                  <a:schemeClr val="accent6"/>
                </a:solidFill>
              </a:rPr>
              <a:t>YES</a:t>
            </a:r>
          </a:p>
          <a:p>
            <a:pPr marL="0" indent="0">
              <a:buNone/>
            </a:pPr>
            <a:r>
              <a:rPr lang="en-US" sz="1500" dirty="0"/>
              <a:t>                 • Are launch sites in close proximity to coastline? </a:t>
            </a:r>
            <a:r>
              <a:rPr lang="en-US" sz="1500" b="1" dirty="0">
                <a:solidFill>
                  <a:schemeClr val="accent6"/>
                </a:solidFill>
              </a:rPr>
              <a:t>YES</a:t>
            </a:r>
          </a:p>
          <a:p>
            <a:pPr marL="0" indent="0">
              <a:buNone/>
            </a:pPr>
            <a:r>
              <a:rPr lang="en-US" sz="1500" dirty="0"/>
              <a:t>                 • Do launch sites keep certain distance away from cities? </a:t>
            </a:r>
            <a:r>
              <a:rPr lang="en-US" sz="1500" b="1" dirty="0">
                <a:solidFill>
                  <a:schemeClr val="accent6"/>
                </a:solidFill>
              </a:rPr>
              <a:t>YES</a:t>
            </a:r>
          </a:p>
          <a:p>
            <a:pPr marL="0" indent="0">
              <a:buNone/>
            </a:pPr>
            <a:endParaRPr lang="en-US" sz="1800"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
        <p:nvSpPr>
          <p:cNvPr id="6" name="Text Placeholder 2">
            <a:extLst>
              <a:ext uri="{FF2B5EF4-FFF2-40B4-BE49-F238E27FC236}">
                <a16:creationId xmlns:a16="http://schemas.microsoft.com/office/drawing/2014/main" id="{DA996907-91CA-4912-9046-C8A902AE7CD6}"/>
              </a:ext>
            </a:extLst>
          </p:cNvPr>
          <p:cNvSpPr txBox="1">
            <a:spLocks/>
          </p:cNvSpPr>
          <p:nvPr/>
        </p:nvSpPr>
        <p:spPr>
          <a:xfrm>
            <a:off x="8424909" y="5646198"/>
            <a:ext cx="2655570" cy="1027000"/>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1600" dirty="0">
                <a:solidFill>
                  <a:srgbClr val="FF0000"/>
                </a:solidFill>
                <a:latin typeface="Abadi" panose="020B0604020104020204" pitchFamily="34" charset="0"/>
              </a:rPr>
              <a:t>GitHub Link:</a:t>
            </a:r>
          </a:p>
          <a:p>
            <a:pPr marL="0" indent="0">
              <a:lnSpc>
                <a:spcPct val="100000"/>
              </a:lnSpc>
              <a:spcBef>
                <a:spcPts val="1400"/>
              </a:spcBef>
              <a:buFont typeface="Arial" panose="020B0604020202020204" pitchFamily="34" charset="0"/>
              <a:buNone/>
            </a:pPr>
            <a:r>
              <a:rPr lang="en-US" sz="1400" dirty="0">
                <a:solidFill>
                  <a:schemeClr val="accent3">
                    <a:lumMod val="25000"/>
                  </a:schemeClr>
                </a:solidFill>
                <a:hlinkClick r:id="rId3"/>
              </a:rPr>
              <a:t>6 - Hands on Lab Interactive Visual Analytics with Folium</a:t>
            </a:r>
            <a:endParaRPr lang="en-US" sz="1400" dirty="0">
              <a:solidFill>
                <a:schemeClr val="accent3">
                  <a:lumMod val="25000"/>
                </a:schemeClr>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88272" y="1322772"/>
            <a:ext cx="10653204" cy="4996577"/>
          </a:xfrm>
          <a:prstGeom prst="rect">
            <a:avLst/>
          </a:prstGeom>
        </p:spPr>
        <p:txBody>
          <a:bodyPr vert="horz" lIns="91440" tIns="45720" rIns="91440" bIns="45720" rtlCol="0" anchor="t">
            <a:normAutofit fontScale="77500" lnSpcReduction="20000"/>
          </a:bodyPr>
          <a:lstStyle/>
          <a:p>
            <a:pPr marL="0" indent="0">
              <a:buNone/>
            </a:pPr>
            <a:r>
              <a:rPr lang="en-US" sz="1600" dirty="0"/>
              <a:t>      •   </a:t>
            </a:r>
            <a:r>
              <a:rPr lang="en-US" sz="1900" b="1" dirty="0"/>
              <a:t>Built a Plotly Dash web application to perform interactive visual analytics on SpaceX launch </a:t>
            </a:r>
          </a:p>
          <a:p>
            <a:pPr marL="0" indent="0">
              <a:buNone/>
            </a:pPr>
            <a:r>
              <a:rPr lang="en-US" sz="1900" b="1" dirty="0"/>
              <a:t>         data in real-time. Added Launch Site Drop-down, Pie Chart, Payload range slide, and a </a:t>
            </a:r>
          </a:p>
          <a:p>
            <a:pPr marL="0" indent="0">
              <a:buNone/>
            </a:pPr>
            <a:r>
              <a:rPr lang="en-US" sz="1900" b="1" dirty="0"/>
              <a:t>         Scatter chart to the Dashboard</a:t>
            </a:r>
            <a:r>
              <a:rPr lang="en-US" sz="1900" dirty="0"/>
              <a:t>.</a:t>
            </a:r>
          </a:p>
          <a:p>
            <a:pPr marL="0" indent="0">
              <a:buNone/>
            </a:pPr>
            <a:r>
              <a:rPr lang="en-US" sz="1600" dirty="0"/>
              <a:t>              1.    Added a Launch Site Drop-down Input component to the dashboard to provide an ability to filter </a:t>
            </a:r>
          </a:p>
          <a:p>
            <a:pPr marL="0" indent="0">
              <a:buNone/>
            </a:pPr>
            <a:r>
              <a:rPr lang="en-US" sz="1600" dirty="0"/>
              <a:t>                     Dashboard visual by all launch sites or a particular launch site</a:t>
            </a:r>
          </a:p>
          <a:p>
            <a:pPr marL="0" indent="0">
              <a:buNone/>
            </a:pPr>
            <a:r>
              <a:rPr lang="en-US" sz="1600" dirty="0"/>
              <a:t>              2.    Added a Pie Chart to the Dashboard to show total success launches when ‘All Sites’ is selected and </a:t>
            </a:r>
          </a:p>
          <a:p>
            <a:pPr marL="0" indent="0">
              <a:buNone/>
            </a:pPr>
            <a:r>
              <a:rPr lang="en-US" sz="1600" dirty="0"/>
              <a:t>                     show success and failed counts when a particular site is selected</a:t>
            </a:r>
          </a:p>
          <a:p>
            <a:pPr marL="0" indent="0">
              <a:buNone/>
            </a:pPr>
            <a:r>
              <a:rPr lang="en-US" sz="1600" dirty="0"/>
              <a:t>              3.    Added a Payload range slider to the Dashboard to easily select different payload ranges to identify </a:t>
            </a:r>
          </a:p>
          <a:p>
            <a:pPr marL="0" indent="0">
              <a:buNone/>
            </a:pPr>
            <a:r>
              <a:rPr lang="en-US" sz="1600" dirty="0"/>
              <a:t>                     visual patterns </a:t>
            </a:r>
          </a:p>
          <a:p>
            <a:pPr marL="0" indent="0">
              <a:buNone/>
            </a:pPr>
            <a:r>
              <a:rPr lang="en-US" sz="1600" dirty="0"/>
              <a:t>              4.    Added a Scatter chart to observe how payload may be correlated with mission outcomes for selected </a:t>
            </a:r>
          </a:p>
          <a:p>
            <a:pPr marL="0" indent="0">
              <a:buNone/>
            </a:pPr>
            <a:r>
              <a:rPr lang="en-US" sz="1600" dirty="0"/>
              <a:t>                  sites. The color-label Booster version on each scatter point provided missions outcomes with </a:t>
            </a:r>
          </a:p>
          <a:p>
            <a:pPr marL="0" indent="0">
              <a:buNone/>
            </a:pPr>
            <a:r>
              <a:rPr lang="en-US" sz="1600" dirty="0"/>
              <a:t>                  different boosters</a:t>
            </a:r>
          </a:p>
          <a:p>
            <a:pPr marL="0" indent="0">
              <a:buNone/>
            </a:pPr>
            <a:r>
              <a:rPr lang="en-US" sz="1900" b="1" dirty="0"/>
              <a:t>      • Dashboard helped answer following questions:</a:t>
            </a:r>
          </a:p>
          <a:p>
            <a:pPr marL="0" indent="0">
              <a:buNone/>
            </a:pPr>
            <a:r>
              <a:rPr lang="en-US" sz="1600" dirty="0"/>
              <a:t>              1.    Which site has the largest successful launches? </a:t>
            </a:r>
            <a:r>
              <a:rPr lang="en-US" sz="1600" b="1" dirty="0">
                <a:solidFill>
                  <a:schemeClr val="accent6"/>
                </a:solidFill>
              </a:rPr>
              <a:t>KSC LC-39A with 10</a:t>
            </a:r>
          </a:p>
          <a:p>
            <a:pPr marL="0" indent="0">
              <a:buNone/>
            </a:pPr>
            <a:r>
              <a:rPr lang="en-US" sz="1600" dirty="0"/>
              <a:t>              2.    Which site has the highest launch success rate? </a:t>
            </a:r>
            <a:r>
              <a:rPr lang="en-US" sz="1600" b="1" dirty="0">
                <a:solidFill>
                  <a:schemeClr val="accent6"/>
                </a:solidFill>
              </a:rPr>
              <a:t>KSC LC-39A with 76.9% success</a:t>
            </a:r>
          </a:p>
          <a:p>
            <a:pPr marL="0" indent="0">
              <a:buNone/>
            </a:pPr>
            <a:r>
              <a:rPr lang="en-US" sz="1600" dirty="0"/>
              <a:t>              3.    Which payload range(s) has the highest launch success rate? </a:t>
            </a:r>
            <a:r>
              <a:rPr lang="en-US" sz="1600" b="1" dirty="0">
                <a:solidFill>
                  <a:schemeClr val="accent6"/>
                </a:solidFill>
              </a:rPr>
              <a:t>2000 – 5000 kg</a:t>
            </a:r>
          </a:p>
          <a:p>
            <a:pPr marL="0" indent="0">
              <a:buNone/>
            </a:pPr>
            <a:r>
              <a:rPr lang="en-US" sz="1600" dirty="0"/>
              <a:t>              4.    Which payload range(s) has the lowest launch success rate? </a:t>
            </a:r>
            <a:r>
              <a:rPr lang="en-US" sz="1600" b="1" dirty="0">
                <a:solidFill>
                  <a:schemeClr val="accent6"/>
                </a:solidFill>
              </a:rPr>
              <a:t>0-2000 and 5500 - 7000</a:t>
            </a:r>
          </a:p>
          <a:p>
            <a:pPr marL="0" indent="0">
              <a:buNone/>
            </a:pPr>
            <a:r>
              <a:rPr lang="en-US" sz="1600" dirty="0"/>
              <a:t>              5.    Which F9 Booster version (v1.0, v1.1, FT, B4, B5, etc.) has the highest launch success rate? </a:t>
            </a:r>
            <a:r>
              <a:rPr lang="en-US" sz="1600" b="1" dirty="0">
                <a:solidFill>
                  <a:schemeClr val="accent6"/>
                </a:solidFill>
              </a:rPr>
              <a:t>FT</a:t>
            </a: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
        <p:nvSpPr>
          <p:cNvPr id="6" name="Text Placeholder 2">
            <a:extLst>
              <a:ext uri="{FF2B5EF4-FFF2-40B4-BE49-F238E27FC236}">
                <a16:creationId xmlns:a16="http://schemas.microsoft.com/office/drawing/2014/main" id="{39A4EC65-41E8-465E-8334-9C380AEED35D}"/>
              </a:ext>
            </a:extLst>
          </p:cNvPr>
          <p:cNvSpPr txBox="1">
            <a:spLocks/>
          </p:cNvSpPr>
          <p:nvPr/>
        </p:nvSpPr>
        <p:spPr>
          <a:xfrm>
            <a:off x="8424909" y="5409089"/>
            <a:ext cx="2655570" cy="1027000"/>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1600" dirty="0">
                <a:solidFill>
                  <a:srgbClr val="FF0000"/>
                </a:solidFill>
                <a:latin typeface="Abadi" panose="020B0604020104020204" pitchFamily="34" charset="0"/>
              </a:rPr>
              <a:t>GitHub Link:</a:t>
            </a:r>
          </a:p>
          <a:p>
            <a:pPr marL="0" indent="0">
              <a:lnSpc>
                <a:spcPct val="100000"/>
              </a:lnSpc>
              <a:spcBef>
                <a:spcPts val="1400"/>
              </a:spcBef>
              <a:buFont typeface="Arial" panose="020B0604020202020204" pitchFamily="34" charset="0"/>
              <a:buNone/>
            </a:pPr>
            <a:r>
              <a:rPr lang="en-US" sz="1400" dirty="0">
                <a:hlinkClick r:id="rId3"/>
              </a:rPr>
              <a:t>7 - Hands on Lab build an interactive dashboard with Plotly Dash</a:t>
            </a:r>
            <a:endParaRPr lang="en-US" sz="1400" dirty="0"/>
          </a:p>
        </p:txBody>
      </p:sp>
      <p:pic>
        <p:nvPicPr>
          <p:cNvPr id="7" name="Imagen 6">
            <a:extLst>
              <a:ext uri="{FF2B5EF4-FFF2-40B4-BE49-F238E27FC236}">
                <a16:creationId xmlns:a16="http://schemas.microsoft.com/office/drawing/2014/main" id="{41429D21-7466-455F-A310-057697503724}"/>
              </a:ext>
            </a:extLst>
          </p:cNvPr>
          <p:cNvPicPr>
            <a:picLocks noChangeAspect="1"/>
          </p:cNvPicPr>
          <p:nvPr/>
        </p:nvPicPr>
        <p:blipFill>
          <a:blip r:embed="rId4"/>
          <a:stretch>
            <a:fillRect/>
          </a:stretch>
        </p:blipFill>
        <p:spPr>
          <a:xfrm>
            <a:off x="7602369" y="2039644"/>
            <a:ext cx="4300649" cy="2778711"/>
          </a:xfrm>
          <a:prstGeom prst="rect">
            <a:avLst/>
          </a:prstGeom>
        </p:spPr>
      </p:pic>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6" name="Marcador de contenido 5">
            <a:extLst>
              <a:ext uri="{FF2B5EF4-FFF2-40B4-BE49-F238E27FC236}">
                <a16:creationId xmlns:a16="http://schemas.microsoft.com/office/drawing/2014/main" id="{A8046D53-FA3E-4BCD-95F9-1981C1EC2A01}"/>
              </a:ext>
            </a:extLst>
          </p:cNvPr>
          <p:cNvPicPr>
            <a:picLocks noGrp="1" noChangeAspect="1"/>
          </p:cNvPicPr>
          <p:nvPr>
            <p:ph idx="4294967295"/>
          </p:nvPr>
        </p:nvPicPr>
        <p:blipFill>
          <a:blip r:embed="rId3"/>
          <a:stretch>
            <a:fillRect/>
          </a:stretch>
        </p:blipFill>
        <p:spPr>
          <a:xfrm>
            <a:off x="71022" y="1087699"/>
            <a:ext cx="12032742" cy="5685963"/>
          </a:xfrm>
          <a:prstGeom prst="rect">
            <a:avLst/>
          </a:prstGeom>
        </p:spPr>
      </p:pic>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a:xfrm>
            <a:off x="9191995" y="6112842"/>
            <a:ext cx="2743200" cy="401638"/>
          </a:xfrm>
        </p:spPr>
        <p:txBody>
          <a:bodyPr/>
          <a:lstStyle/>
          <a:p>
            <a:fld id="{5075537C-CA84-1446-933C-8E9D027F9201}" type="slidenum">
              <a:rPr lang="en-US" smtClean="0"/>
              <a:t>15</a:t>
            </a:fld>
            <a:endParaRPr lang="en-US" dirty="0"/>
          </a:p>
        </p:txBody>
      </p:sp>
      <p:pic>
        <p:nvPicPr>
          <p:cNvPr id="8" name="Imagen 7">
            <a:extLst>
              <a:ext uri="{FF2B5EF4-FFF2-40B4-BE49-F238E27FC236}">
                <a16:creationId xmlns:a16="http://schemas.microsoft.com/office/drawing/2014/main" id="{E83A939A-339F-401C-BD58-2BC41BC33836}"/>
              </a:ext>
            </a:extLst>
          </p:cNvPr>
          <p:cNvPicPr>
            <a:picLocks noChangeAspect="1"/>
          </p:cNvPicPr>
          <p:nvPr/>
        </p:nvPicPr>
        <p:blipFill>
          <a:blip r:embed="rId4"/>
          <a:stretch>
            <a:fillRect/>
          </a:stretch>
        </p:blipFill>
        <p:spPr>
          <a:xfrm>
            <a:off x="9725278" y="5999292"/>
            <a:ext cx="1676634" cy="628738"/>
          </a:xfrm>
          <a:prstGeom prst="rect">
            <a:avLst/>
          </a:prstGeom>
        </p:spPr>
      </p:pic>
      <p:sp>
        <p:nvSpPr>
          <p:cNvPr id="9" name="Text Placeholder 2">
            <a:extLst>
              <a:ext uri="{FF2B5EF4-FFF2-40B4-BE49-F238E27FC236}">
                <a16:creationId xmlns:a16="http://schemas.microsoft.com/office/drawing/2014/main" id="{16D5160C-C166-48AE-BE9B-98AE3A3830F0}"/>
              </a:ext>
            </a:extLst>
          </p:cNvPr>
          <p:cNvSpPr txBox="1">
            <a:spLocks/>
          </p:cNvSpPr>
          <p:nvPr/>
        </p:nvSpPr>
        <p:spPr>
          <a:xfrm>
            <a:off x="8523769" y="5800161"/>
            <a:ext cx="2655570" cy="1027000"/>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1600" dirty="0">
                <a:solidFill>
                  <a:srgbClr val="FF0000"/>
                </a:solidFill>
                <a:latin typeface="Abadi" panose="020B0604020104020204" pitchFamily="34" charset="0"/>
              </a:rPr>
              <a:t>GitHub Link:</a:t>
            </a:r>
          </a:p>
          <a:p>
            <a:pPr marL="0" indent="0">
              <a:lnSpc>
                <a:spcPct val="100000"/>
              </a:lnSpc>
              <a:spcBef>
                <a:spcPts val="1400"/>
              </a:spcBef>
              <a:buFont typeface="Arial" panose="020B0604020202020204" pitchFamily="34" charset="0"/>
              <a:buNone/>
            </a:pPr>
            <a:r>
              <a:rPr lang="en-US" sz="1400" dirty="0">
                <a:hlinkClick r:id="rId5"/>
              </a:rPr>
              <a:t>8 - Hands on Lab Complete the Machine Learning Prediction</a:t>
            </a:r>
            <a:endParaRPr lang="en-US" sz="1400" dirty="0"/>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457200" lvl="1" indent="0">
              <a:buNone/>
            </a:pPr>
            <a:endParaRPr lang="en-US" sz="1800" dirty="0"/>
          </a:p>
          <a:p>
            <a:pPr marL="457200" lvl="1" indent="0">
              <a:buNone/>
            </a:pPr>
            <a:endParaRPr lang="en-US" sz="1800" dirty="0"/>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pic>
        <p:nvPicPr>
          <p:cNvPr id="3" name="Imagen 2">
            <a:extLst>
              <a:ext uri="{FF2B5EF4-FFF2-40B4-BE49-F238E27FC236}">
                <a16:creationId xmlns:a16="http://schemas.microsoft.com/office/drawing/2014/main" id="{60B98ABD-C7D4-4E5C-B6AF-4FE1085080E5}"/>
              </a:ext>
            </a:extLst>
          </p:cNvPr>
          <p:cNvPicPr>
            <a:picLocks noChangeAspect="1"/>
          </p:cNvPicPr>
          <p:nvPr/>
        </p:nvPicPr>
        <p:blipFill>
          <a:blip r:embed="rId4"/>
          <a:stretch>
            <a:fillRect/>
          </a:stretch>
        </p:blipFill>
        <p:spPr>
          <a:xfrm>
            <a:off x="665825" y="1087699"/>
            <a:ext cx="10963923" cy="5419170"/>
          </a:xfrm>
          <a:prstGeom prst="rect">
            <a:avLst/>
          </a:prstGeom>
        </p:spPr>
      </p:pic>
      <p:pic>
        <p:nvPicPr>
          <p:cNvPr id="6" name="Imagen 5">
            <a:extLst>
              <a:ext uri="{FF2B5EF4-FFF2-40B4-BE49-F238E27FC236}">
                <a16:creationId xmlns:a16="http://schemas.microsoft.com/office/drawing/2014/main" id="{7FB0E4A5-5940-43D8-A103-CC9540A90F1B}"/>
              </a:ext>
            </a:extLst>
          </p:cNvPr>
          <p:cNvPicPr>
            <a:picLocks noChangeAspect="1"/>
          </p:cNvPicPr>
          <p:nvPr/>
        </p:nvPicPr>
        <p:blipFill>
          <a:blip r:embed="rId5"/>
          <a:stretch>
            <a:fillRect/>
          </a:stretch>
        </p:blipFill>
        <p:spPr>
          <a:xfrm>
            <a:off x="10530655" y="6027938"/>
            <a:ext cx="995520" cy="373320"/>
          </a:xfrm>
          <a:prstGeom prst="rect">
            <a:avLst/>
          </a:prstGeom>
        </p:spPr>
      </p:pic>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a:xfrm>
            <a:off x="8886548" y="6105231"/>
            <a:ext cx="2743200" cy="401638"/>
          </a:xfrm>
        </p:spPr>
        <p:txBody>
          <a:bodyPr/>
          <a:lstStyle/>
          <a:p>
            <a:fld id="{5075537C-CA84-1446-933C-8E9D027F9201}" type="slidenum">
              <a:rPr lang="en-US" smtClean="0"/>
              <a:t>16</a:t>
            </a:fld>
            <a:endParaRPr lang="en-US" dirty="0"/>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Imagen 5">
            <a:extLst>
              <a:ext uri="{FF2B5EF4-FFF2-40B4-BE49-F238E27FC236}">
                <a16:creationId xmlns:a16="http://schemas.microsoft.com/office/drawing/2014/main" id="{E1C65AEA-3829-4BDB-B1AA-058476A1046E}"/>
              </a:ext>
            </a:extLst>
          </p:cNvPr>
          <p:cNvPicPr>
            <a:picLocks noChangeAspect="1"/>
          </p:cNvPicPr>
          <p:nvPr/>
        </p:nvPicPr>
        <p:blipFill>
          <a:blip r:embed="rId3"/>
          <a:stretch>
            <a:fillRect/>
          </a:stretch>
        </p:blipFill>
        <p:spPr>
          <a:xfrm>
            <a:off x="71022" y="1012055"/>
            <a:ext cx="12120978" cy="5788240"/>
          </a:xfrm>
          <a:prstGeom prst="rect">
            <a:avLst/>
          </a:prstGeom>
        </p:spPr>
      </p:pic>
      <p:pic>
        <p:nvPicPr>
          <p:cNvPr id="8" name="Imagen 7">
            <a:extLst>
              <a:ext uri="{FF2B5EF4-FFF2-40B4-BE49-F238E27FC236}">
                <a16:creationId xmlns:a16="http://schemas.microsoft.com/office/drawing/2014/main" id="{3926BCE1-02D5-438B-B13C-4932FEE14DC4}"/>
              </a:ext>
            </a:extLst>
          </p:cNvPr>
          <p:cNvPicPr>
            <a:picLocks noChangeAspect="1"/>
          </p:cNvPicPr>
          <p:nvPr/>
        </p:nvPicPr>
        <p:blipFill>
          <a:blip r:embed="rId4"/>
          <a:stretch>
            <a:fillRect/>
          </a:stretch>
        </p:blipFill>
        <p:spPr>
          <a:xfrm>
            <a:off x="10836860" y="5969837"/>
            <a:ext cx="897502" cy="336563"/>
          </a:xfrm>
          <a:prstGeom prst="rect">
            <a:avLst/>
          </a:prstGeom>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991162" y="6105581"/>
            <a:ext cx="2743200" cy="401638"/>
          </a:xfrm>
        </p:spPr>
        <p:txBody>
          <a:bodyPr/>
          <a:lstStyle/>
          <a:p>
            <a:fld id="{5075537C-CA84-1446-933C-8E9D027F9201}" type="slidenum">
              <a:rPr lang="en-US" smtClean="0"/>
              <a:t>18</a:t>
            </a:fld>
            <a:endParaRPr lang="en-US" dirty="0"/>
          </a:p>
        </p:txBody>
      </p:sp>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Imagen 5">
            <a:extLst>
              <a:ext uri="{FF2B5EF4-FFF2-40B4-BE49-F238E27FC236}">
                <a16:creationId xmlns:a16="http://schemas.microsoft.com/office/drawing/2014/main" id="{1AC80147-712E-410A-ADDE-C722E6F238DB}"/>
              </a:ext>
            </a:extLst>
          </p:cNvPr>
          <p:cNvPicPr>
            <a:picLocks noChangeAspect="1"/>
          </p:cNvPicPr>
          <p:nvPr/>
        </p:nvPicPr>
        <p:blipFill>
          <a:blip r:embed="rId3"/>
          <a:stretch>
            <a:fillRect/>
          </a:stretch>
        </p:blipFill>
        <p:spPr>
          <a:xfrm>
            <a:off x="71020" y="1087699"/>
            <a:ext cx="12038121" cy="5770301"/>
          </a:xfrm>
          <a:prstGeom prst="rect">
            <a:avLst/>
          </a:prstGeom>
        </p:spPr>
      </p:pic>
      <p:pic>
        <p:nvPicPr>
          <p:cNvPr id="8" name="Imagen 7">
            <a:extLst>
              <a:ext uri="{FF2B5EF4-FFF2-40B4-BE49-F238E27FC236}">
                <a16:creationId xmlns:a16="http://schemas.microsoft.com/office/drawing/2014/main" id="{7275D448-79C0-411A-BA3D-AC65363461B4}"/>
              </a:ext>
            </a:extLst>
          </p:cNvPr>
          <p:cNvPicPr>
            <a:picLocks noChangeAspect="1"/>
          </p:cNvPicPr>
          <p:nvPr/>
        </p:nvPicPr>
        <p:blipFill>
          <a:blip r:embed="rId4"/>
          <a:stretch>
            <a:fillRect/>
          </a:stretch>
        </p:blipFill>
        <p:spPr>
          <a:xfrm>
            <a:off x="10246933" y="6004981"/>
            <a:ext cx="1676634" cy="628738"/>
          </a:xfrm>
          <a:prstGeom prst="rect">
            <a:avLst/>
          </a:prstGeom>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9180367" y="6118531"/>
            <a:ext cx="2743200" cy="401638"/>
          </a:xfrm>
        </p:spPr>
        <p:txBody>
          <a:bodyPr/>
          <a:lstStyle/>
          <a:p>
            <a:fld id="{5075537C-CA84-1446-933C-8E9D027F9201}" type="slidenum">
              <a:rPr lang="en-US" smtClean="0"/>
              <a:t>19</a:t>
            </a:fld>
            <a:endParaRPr lang="en-US" dirty="0"/>
          </a:p>
        </p:txBody>
      </p:sp>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Imagen 5">
            <a:extLst>
              <a:ext uri="{FF2B5EF4-FFF2-40B4-BE49-F238E27FC236}">
                <a16:creationId xmlns:a16="http://schemas.microsoft.com/office/drawing/2014/main" id="{91363F05-6F3B-40BF-9D01-7E876D9C8084}"/>
              </a:ext>
            </a:extLst>
          </p:cNvPr>
          <p:cNvPicPr>
            <a:picLocks noChangeAspect="1"/>
          </p:cNvPicPr>
          <p:nvPr/>
        </p:nvPicPr>
        <p:blipFill>
          <a:blip r:embed="rId3"/>
          <a:stretch>
            <a:fillRect/>
          </a:stretch>
        </p:blipFill>
        <p:spPr>
          <a:xfrm>
            <a:off x="0" y="1087699"/>
            <a:ext cx="12192000" cy="5754839"/>
          </a:xfrm>
          <a:prstGeom prst="rect">
            <a:avLst/>
          </a:prstGeom>
        </p:spPr>
      </p:pic>
      <p:pic>
        <p:nvPicPr>
          <p:cNvPr id="8" name="Imagen 7">
            <a:extLst>
              <a:ext uri="{FF2B5EF4-FFF2-40B4-BE49-F238E27FC236}">
                <a16:creationId xmlns:a16="http://schemas.microsoft.com/office/drawing/2014/main" id="{4F1F3744-64CB-4FD3-AC39-C2B9CCDA52EF}"/>
              </a:ext>
            </a:extLst>
          </p:cNvPr>
          <p:cNvPicPr>
            <a:picLocks noChangeAspect="1"/>
          </p:cNvPicPr>
          <p:nvPr/>
        </p:nvPicPr>
        <p:blipFill>
          <a:blip r:embed="rId4"/>
          <a:stretch>
            <a:fillRect/>
          </a:stretch>
        </p:blipFill>
        <p:spPr>
          <a:xfrm>
            <a:off x="10211422" y="6115283"/>
            <a:ext cx="1676634" cy="628738"/>
          </a:xfrm>
          <a:prstGeom prst="rect">
            <a:avLst/>
          </a:prstGeom>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9144856" y="6115283"/>
            <a:ext cx="2743200" cy="401638"/>
          </a:xfrm>
        </p:spPr>
        <p:txBody>
          <a:bodyPr/>
          <a:lstStyle/>
          <a:p>
            <a:fld id="{5075537C-CA84-1446-933C-8E9D027F9201}" type="slidenum">
              <a:rPr lang="en-US" smtClean="0"/>
              <a:t>20</a:t>
            </a:fld>
            <a:endParaRPr lang="en-US" dirty="0"/>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Imagen 5">
            <a:extLst>
              <a:ext uri="{FF2B5EF4-FFF2-40B4-BE49-F238E27FC236}">
                <a16:creationId xmlns:a16="http://schemas.microsoft.com/office/drawing/2014/main" id="{E3F7B3D3-85A4-4DB4-8922-AF283BC27536}"/>
              </a:ext>
            </a:extLst>
          </p:cNvPr>
          <p:cNvPicPr>
            <a:picLocks noChangeAspect="1"/>
          </p:cNvPicPr>
          <p:nvPr/>
        </p:nvPicPr>
        <p:blipFill>
          <a:blip r:embed="rId3"/>
          <a:stretch>
            <a:fillRect/>
          </a:stretch>
        </p:blipFill>
        <p:spPr>
          <a:xfrm>
            <a:off x="71020" y="1116285"/>
            <a:ext cx="12020365" cy="5654931"/>
          </a:xfrm>
          <a:prstGeom prst="rect">
            <a:avLst/>
          </a:prstGeom>
        </p:spPr>
      </p:pic>
      <p:pic>
        <p:nvPicPr>
          <p:cNvPr id="8" name="Imagen 7">
            <a:extLst>
              <a:ext uri="{FF2B5EF4-FFF2-40B4-BE49-F238E27FC236}">
                <a16:creationId xmlns:a16="http://schemas.microsoft.com/office/drawing/2014/main" id="{9A20F89B-1631-4BCC-BD9C-42CD4386E6F8}"/>
              </a:ext>
            </a:extLst>
          </p:cNvPr>
          <p:cNvPicPr>
            <a:picLocks noChangeAspect="1"/>
          </p:cNvPicPr>
          <p:nvPr/>
        </p:nvPicPr>
        <p:blipFill>
          <a:blip r:embed="rId4"/>
          <a:stretch>
            <a:fillRect/>
          </a:stretch>
        </p:blipFill>
        <p:spPr>
          <a:xfrm>
            <a:off x="10238055" y="5919975"/>
            <a:ext cx="1676634" cy="628738"/>
          </a:xfrm>
          <a:prstGeom prst="rect">
            <a:avLst/>
          </a:prstGeom>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9171489" y="6205457"/>
            <a:ext cx="2743200" cy="401638"/>
          </a:xfrm>
        </p:spPr>
        <p:txBody>
          <a:bodyPr/>
          <a:lstStyle/>
          <a:p>
            <a:fld id="{5075537C-CA84-1446-933C-8E9D027F9201}" type="slidenum">
              <a:rPr lang="en-US" smtClean="0"/>
              <a:t>21</a:t>
            </a:fld>
            <a:endParaRPr lang="en-US" dirty="0"/>
          </a:p>
        </p:txBody>
      </p:sp>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Imagen 5">
            <a:extLst>
              <a:ext uri="{FF2B5EF4-FFF2-40B4-BE49-F238E27FC236}">
                <a16:creationId xmlns:a16="http://schemas.microsoft.com/office/drawing/2014/main" id="{FD0EE396-A26C-4B94-ADEA-EBC903DEF680}"/>
              </a:ext>
            </a:extLst>
          </p:cNvPr>
          <p:cNvPicPr>
            <a:picLocks noChangeAspect="1"/>
          </p:cNvPicPr>
          <p:nvPr/>
        </p:nvPicPr>
        <p:blipFill>
          <a:blip r:embed="rId3"/>
          <a:stretch>
            <a:fillRect/>
          </a:stretch>
        </p:blipFill>
        <p:spPr>
          <a:xfrm>
            <a:off x="0" y="1043639"/>
            <a:ext cx="12082509" cy="5775121"/>
          </a:xfrm>
          <a:prstGeom prst="rect">
            <a:avLst/>
          </a:prstGeom>
        </p:spPr>
      </p:pic>
      <p:pic>
        <p:nvPicPr>
          <p:cNvPr id="8" name="Imagen 7">
            <a:extLst>
              <a:ext uri="{FF2B5EF4-FFF2-40B4-BE49-F238E27FC236}">
                <a16:creationId xmlns:a16="http://schemas.microsoft.com/office/drawing/2014/main" id="{0A0D8DC5-BF54-4E7D-A703-2FF095544EF7}"/>
              </a:ext>
            </a:extLst>
          </p:cNvPr>
          <p:cNvPicPr>
            <a:picLocks noChangeAspect="1"/>
          </p:cNvPicPr>
          <p:nvPr/>
        </p:nvPicPr>
        <p:blipFill>
          <a:blip r:embed="rId4"/>
          <a:stretch>
            <a:fillRect/>
          </a:stretch>
        </p:blipFill>
        <p:spPr>
          <a:xfrm>
            <a:off x="10730328" y="6102688"/>
            <a:ext cx="1110566" cy="628738"/>
          </a:xfrm>
          <a:prstGeom prst="rect">
            <a:avLst/>
          </a:prstGeom>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9097694" y="6118531"/>
            <a:ext cx="2743200" cy="401638"/>
          </a:xfrm>
        </p:spPr>
        <p:txBody>
          <a:bodyPr/>
          <a:lstStyle/>
          <a:p>
            <a:fld id="{5075537C-CA84-1446-933C-8E9D027F9201}" type="slidenum">
              <a:rPr lang="en-US" smtClean="0"/>
              <a:t>22</a:t>
            </a:fld>
            <a:endParaRPr lang="en-US" dirty="0"/>
          </a:p>
        </p:txBody>
      </p:sp>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Imagen 5">
            <a:extLst>
              <a:ext uri="{FF2B5EF4-FFF2-40B4-BE49-F238E27FC236}">
                <a16:creationId xmlns:a16="http://schemas.microsoft.com/office/drawing/2014/main" id="{54B74C17-0562-4BEE-ACED-5A3B86002F4B}"/>
              </a:ext>
            </a:extLst>
          </p:cNvPr>
          <p:cNvPicPr>
            <a:picLocks noChangeAspect="1"/>
          </p:cNvPicPr>
          <p:nvPr/>
        </p:nvPicPr>
        <p:blipFill>
          <a:blip r:embed="rId3"/>
          <a:stretch>
            <a:fillRect/>
          </a:stretch>
        </p:blipFill>
        <p:spPr>
          <a:xfrm>
            <a:off x="0" y="1085241"/>
            <a:ext cx="12212310" cy="5771103"/>
          </a:xfrm>
          <a:prstGeom prst="rect">
            <a:avLst/>
          </a:prstGeom>
        </p:spPr>
      </p:pic>
      <p:pic>
        <p:nvPicPr>
          <p:cNvPr id="8" name="Imagen 7">
            <a:extLst>
              <a:ext uri="{FF2B5EF4-FFF2-40B4-BE49-F238E27FC236}">
                <a16:creationId xmlns:a16="http://schemas.microsoft.com/office/drawing/2014/main" id="{80B055E0-908F-4422-8197-080CF916A03A}"/>
              </a:ext>
            </a:extLst>
          </p:cNvPr>
          <p:cNvPicPr>
            <a:picLocks noChangeAspect="1"/>
          </p:cNvPicPr>
          <p:nvPr/>
        </p:nvPicPr>
        <p:blipFill>
          <a:blip r:embed="rId4"/>
          <a:stretch>
            <a:fillRect/>
          </a:stretch>
        </p:blipFill>
        <p:spPr>
          <a:xfrm>
            <a:off x="11168108" y="6070895"/>
            <a:ext cx="640049" cy="628738"/>
          </a:xfrm>
          <a:prstGeom prst="rect">
            <a:avLst/>
          </a:prstGeom>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9064957" y="6297995"/>
            <a:ext cx="2743200" cy="401638"/>
          </a:xfrm>
        </p:spPr>
        <p:txBody>
          <a:bodyPr/>
          <a:lstStyle/>
          <a:p>
            <a:fld id="{5075537C-CA84-1446-933C-8E9D027F9201}" type="slidenum">
              <a:rPr lang="en-US" smtClean="0"/>
              <a:t>23</a:t>
            </a:fld>
            <a:endParaRPr lang="en-US" dirty="0"/>
          </a:p>
        </p:txBody>
      </p:sp>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Imagen 5">
            <a:extLst>
              <a:ext uri="{FF2B5EF4-FFF2-40B4-BE49-F238E27FC236}">
                <a16:creationId xmlns:a16="http://schemas.microsoft.com/office/drawing/2014/main" id="{A472F3F0-1A80-4DE4-8965-12B366A6180F}"/>
              </a:ext>
            </a:extLst>
          </p:cNvPr>
          <p:cNvPicPr>
            <a:picLocks noChangeAspect="1"/>
          </p:cNvPicPr>
          <p:nvPr/>
        </p:nvPicPr>
        <p:blipFill rotWithShape="1">
          <a:blip r:embed="rId3"/>
          <a:srcRect l="4506" r="4722"/>
          <a:stretch/>
        </p:blipFill>
        <p:spPr>
          <a:xfrm>
            <a:off x="488272" y="1040364"/>
            <a:ext cx="11088209" cy="5374663"/>
          </a:xfrm>
          <a:prstGeom prst="rect">
            <a:avLst/>
          </a:prstGeom>
        </p:spPr>
      </p:pic>
      <p:pic>
        <p:nvPicPr>
          <p:cNvPr id="8" name="Imagen 7">
            <a:extLst>
              <a:ext uri="{FF2B5EF4-FFF2-40B4-BE49-F238E27FC236}">
                <a16:creationId xmlns:a16="http://schemas.microsoft.com/office/drawing/2014/main" id="{E6C8FD16-38A7-4E47-9310-5A4667708612}"/>
              </a:ext>
            </a:extLst>
          </p:cNvPr>
          <p:cNvPicPr>
            <a:picLocks noChangeAspect="1"/>
          </p:cNvPicPr>
          <p:nvPr/>
        </p:nvPicPr>
        <p:blipFill>
          <a:blip r:embed="rId4"/>
          <a:stretch>
            <a:fillRect/>
          </a:stretch>
        </p:blipFill>
        <p:spPr>
          <a:xfrm>
            <a:off x="10131524" y="5503267"/>
            <a:ext cx="1676634" cy="628738"/>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33281" y="5734533"/>
            <a:ext cx="2743200" cy="401638"/>
          </a:xfrm>
        </p:spPr>
        <p:txBody>
          <a:bodyPr/>
          <a:lstStyle/>
          <a:p>
            <a:fld id="{5075537C-CA84-1446-933C-8E9D027F9201}" type="slidenum">
              <a:rPr lang="en-US" smtClean="0"/>
              <a:t>24</a:t>
            </a:fld>
            <a:endParaRPr lang="en-US" dirty="0"/>
          </a:p>
        </p:txBody>
      </p:sp>
      <p:pic>
        <p:nvPicPr>
          <p:cNvPr id="10" name="Imagen 9">
            <a:extLst>
              <a:ext uri="{FF2B5EF4-FFF2-40B4-BE49-F238E27FC236}">
                <a16:creationId xmlns:a16="http://schemas.microsoft.com/office/drawing/2014/main" id="{67A9BBB9-3529-4043-BA4C-166CCA589B93}"/>
              </a:ext>
            </a:extLst>
          </p:cNvPr>
          <p:cNvPicPr>
            <a:picLocks noChangeAspect="1"/>
          </p:cNvPicPr>
          <p:nvPr/>
        </p:nvPicPr>
        <p:blipFill rotWithShape="1">
          <a:blip r:embed="rId5"/>
          <a:srcRect r="4247"/>
          <a:stretch/>
        </p:blipFill>
        <p:spPr>
          <a:xfrm>
            <a:off x="1065320" y="1706102"/>
            <a:ext cx="4660777" cy="409632"/>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1800" dirty="0">
                <a:solidFill>
                  <a:schemeClr val="accent3">
                    <a:lumMod val="25000"/>
                  </a:schemeClr>
                </a:solidFill>
              </a:rPr>
              <a:t>Query:</a:t>
            </a:r>
          </a:p>
          <a:p>
            <a:pPr>
              <a:lnSpc>
                <a:spcPct val="100000"/>
              </a:lnSpc>
              <a:spcBef>
                <a:spcPts val="1400"/>
              </a:spcBef>
            </a:pPr>
            <a:endParaRPr lang="en-US" sz="1800" dirty="0">
              <a:solidFill>
                <a:schemeClr val="accent3">
                  <a:lumMod val="25000"/>
                </a:schemeClr>
              </a:solidFill>
            </a:endParaRPr>
          </a:p>
          <a:p>
            <a:pPr marL="0" indent="0">
              <a:lnSpc>
                <a:spcPct val="100000"/>
              </a:lnSpc>
              <a:spcBef>
                <a:spcPts val="1400"/>
              </a:spcBef>
              <a:buNone/>
            </a:pPr>
            <a:r>
              <a:rPr lang="en-US" sz="1800" dirty="0">
                <a:solidFill>
                  <a:schemeClr val="accent3">
                    <a:lumMod val="25000"/>
                  </a:schemeClr>
                </a:solidFill>
              </a:rPr>
              <a:t>    • Description:</a:t>
            </a:r>
          </a:p>
          <a:p>
            <a:pPr>
              <a:lnSpc>
                <a:spcPct val="100000"/>
              </a:lnSpc>
              <a:spcBef>
                <a:spcPts val="1400"/>
              </a:spcBef>
            </a:pPr>
            <a:r>
              <a:rPr lang="en-US" sz="1400" dirty="0">
                <a:solidFill>
                  <a:schemeClr val="accent3">
                    <a:lumMod val="25000"/>
                  </a:schemeClr>
                </a:solidFill>
              </a:rPr>
              <a:t>Using keyword ‘Like’ and format ‘CCA%’, returns records where ‘</a:t>
            </a:r>
            <a:r>
              <a:rPr lang="en-US" sz="1400" dirty="0" err="1">
                <a:solidFill>
                  <a:schemeClr val="accent3">
                    <a:lumMod val="25000"/>
                  </a:schemeClr>
                </a:solidFill>
              </a:rPr>
              <a:t>Launch_Site</a:t>
            </a:r>
            <a:r>
              <a:rPr lang="en-US" sz="1400" dirty="0">
                <a:solidFill>
                  <a:schemeClr val="accent3">
                    <a:lumMod val="25000"/>
                  </a:schemeClr>
                </a:solidFill>
              </a:rPr>
              <a:t>’ column starts with “CCA”. </a:t>
            </a:r>
          </a:p>
          <a:p>
            <a:pPr>
              <a:lnSpc>
                <a:spcPct val="100000"/>
              </a:lnSpc>
              <a:spcBef>
                <a:spcPts val="1400"/>
              </a:spcBef>
            </a:pPr>
            <a:r>
              <a:rPr lang="en-US" sz="1400" dirty="0">
                <a:solidFill>
                  <a:schemeClr val="accent3">
                    <a:lumMod val="25000"/>
                  </a:schemeClr>
                </a:solidFill>
              </a:rPr>
              <a:t>Limit 5, limits the number of returned records to 5</a:t>
            </a:r>
          </a:p>
          <a:p>
            <a:pPr>
              <a:lnSpc>
                <a:spcPct val="100000"/>
              </a:lnSpc>
              <a:spcBef>
                <a:spcPts val="1400"/>
              </a:spcBef>
            </a:pPr>
            <a:r>
              <a:rPr lang="en-US" sz="1800" dirty="0">
                <a:solidFill>
                  <a:schemeClr val="accent3">
                    <a:lumMod val="25000"/>
                  </a:schemeClr>
                </a:solidFill>
              </a:rPr>
              <a:t>• Result:</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8" name="Imagen 7">
            <a:extLst>
              <a:ext uri="{FF2B5EF4-FFF2-40B4-BE49-F238E27FC236}">
                <a16:creationId xmlns:a16="http://schemas.microsoft.com/office/drawing/2014/main" id="{5C2B7257-54F7-4B02-A36A-958051A68C83}"/>
              </a:ext>
            </a:extLst>
          </p:cNvPr>
          <p:cNvPicPr>
            <a:picLocks noChangeAspect="1"/>
          </p:cNvPicPr>
          <p:nvPr/>
        </p:nvPicPr>
        <p:blipFill>
          <a:blip r:embed="rId3"/>
          <a:stretch>
            <a:fillRect/>
          </a:stretch>
        </p:blipFill>
        <p:spPr>
          <a:xfrm>
            <a:off x="1943374" y="4207157"/>
            <a:ext cx="5723037" cy="2112193"/>
          </a:xfrm>
          <a:prstGeom prst="rect">
            <a:avLst/>
          </a:prstGeom>
        </p:spPr>
      </p:pic>
      <p:pic>
        <p:nvPicPr>
          <p:cNvPr id="10" name="Imagen 9">
            <a:extLst>
              <a:ext uri="{FF2B5EF4-FFF2-40B4-BE49-F238E27FC236}">
                <a16:creationId xmlns:a16="http://schemas.microsoft.com/office/drawing/2014/main" id="{E6C01E93-05F2-41B0-83F7-15BF17AF5212}"/>
              </a:ext>
            </a:extLst>
          </p:cNvPr>
          <p:cNvPicPr>
            <a:picLocks noChangeAspect="1"/>
          </p:cNvPicPr>
          <p:nvPr/>
        </p:nvPicPr>
        <p:blipFill rotWithShape="1">
          <a:blip r:embed="rId4"/>
          <a:srcRect t="18289"/>
          <a:stretch/>
        </p:blipFill>
        <p:spPr>
          <a:xfrm>
            <a:off x="1049170" y="2206102"/>
            <a:ext cx="7034601" cy="408950"/>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pic>
        <p:nvPicPr>
          <p:cNvPr id="6" name="Marcador de contenido 5">
            <a:extLst>
              <a:ext uri="{FF2B5EF4-FFF2-40B4-BE49-F238E27FC236}">
                <a16:creationId xmlns:a16="http://schemas.microsoft.com/office/drawing/2014/main" id="{D6D3F285-9196-4310-A67D-18E6AB830F17}"/>
              </a:ext>
            </a:extLst>
          </p:cNvPr>
          <p:cNvPicPr>
            <a:picLocks noGrp="1" noChangeAspect="1"/>
          </p:cNvPicPr>
          <p:nvPr>
            <p:ph idx="4294967295"/>
          </p:nvPr>
        </p:nvPicPr>
        <p:blipFill>
          <a:blip r:embed="rId3"/>
          <a:stretch>
            <a:fillRect/>
          </a:stretch>
        </p:blipFill>
        <p:spPr>
          <a:xfrm>
            <a:off x="302386" y="1704513"/>
            <a:ext cx="10264382" cy="4161261"/>
          </a:xfrm>
          <a:prstGeom prst="rect">
            <a:avLst/>
          </a:prstGeom>
        </p:spPr>
      </p:pic>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Imagen 5">
            <a:extLst>
              <a:ext uri="{FF2B5EF4-FFF2-40B4-BE49-F238E27FC236}">
                <a16:creationId xmlns:a16="http://schemas.microsoft.com/office/drawing/2014/main" id="{5DEF9DC2-97D9-4822-8448-0880B7D846AB}"/>
              </a:ext>
            </a:extLst>
          </p:cNvPr>
          <p:cNvPicPr>
            <a:picLocks noChangeAspect="1"/>
          </p:cNvPicPr>
          <p:nvPr/>
        </p:nvPicPr>
        <p:blipFill>
          <a:blip r:embed="rId3"/>
          <a:stretch>
            <a:fillRect/>
          </a:stretch>
        </p:blipFill>
        <p:spPr>
          <a:xfrm>
            <a:off x="204186" y="1483483"/>
            <a:ext cx="10076156" cy="5186446"/>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Imagen 5">
            <a:extLst>
              <a:ext uri="{FF2B5EF4-FFF2-40B4-BE49-F238E27FC236}">
                <a16:creationId xmlns:a16="http://schemas.microsoft.com/office/drawing/2014/main" id="{B26F9700-9CD1-4A28-86D4-349DDBDAF357}"/>
              </a:ext>
            </a:extLst>
          </p:cNvPr>
          <p:cNvPicPr>
            <a:picLocks noChangeAspect="1"/>
          </p:cNvPicPr>
          <p:nvPr/>
        </p:nvPicPr>
        <p:blipFill>
          <a:blip r:embed="rId3"/>
          <a:stretch>
            <a:fillRect/>
          </a:stretch>
        </p:blipFill>
        <p:spPr>
          <a:xfrm>
            <a:off x="387076" y="1455938"/>
            <a:ext cx="9680902" cy="4971273"/>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Imagen 2">
            <a:extLst>
              <a:ext uri="{FF2B5EF4-FFF2-40B4-BE49-F238E27FC236}">
                <a16:creationId xmlns:a16="http://schemas.microsoft.com/office/drawing/2014/main" id="{3E07499B-32A0-4151-AC61-EF7F20EB3809}"/>
              </a:ext>
            </a:extLst>
          </p:cNvPr>
          <p:cNvPicPr>
            <a:picLocks noChangeAspect="1"/>
          </p:cNvPicPr>
          <p:nvPr/>
        </p:nvPicPr>
        <p:blipFill>
          <a:blip r:embed="rId3"/>
          <a:stretch>
            <a:fillRect/>
          </a:stretch>
        </p:blipFill>
        <p:spPr>
          <a:xfrm>
            <a:off x="290617" y="1414797"/>
            <a:ext cx="10179364" cy="5128046"/>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358283"/>
            <a:ext cx="10515600" cy="5068927"/>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400" dirty="0">
                <a:solidFill>
                  <a:schemeClr val="accent3">
                    <a:lumMod val="25000"/>
                  </a:schemeClr>
                </a:solidFill>
                <a:latin typeface="+mn-lt"/>
              </a:rPr>
              <a:t>Summary of methodologies</a:t>
            </a:r>
          </a:p>
          <a:p>
            <a:pPr lvl="1">
              <a:lnSpc>
                <a:spcPct val="100000"/>
              </a:lnSpc>
              <a:spcBef>
                <a:spcPts val="1400"/>
              </a:spcBef>
            </a:pPr>
            <a:r>
              <a:rPr lang="en-US" sz="1400" dirty="0">
                <a:solidFill>
                  <a:schemeClr val="accent3">
                    <a:lumMod val="25000"/>
                  </a:schemeClr>
                </a:solidFill>
                <a:latin typeface="+mn-lt"/>
              </a:rPr>
              <a:t>Space X Data collection API</a:t>
            </a:r>
          </a:p>
          <a:p>
            <a:pPr lvl="1">
              <a:lnSpc>
                <a:spcPct val="100000"/>
              </a:lnSpc>
              <a:spcBef>
                <a:spcPts val="1400"/>
              </a:spcBef>
            </a:pPr>
            <a:r>
              <a:rPr lang="en-US" sz="1400" dirty="0">
                <a:solidFill>
                  <a:schemeClr val="accent3">
                    <a:lumMod val="25000"/>
                  </a:schemeClr>
                </a:solidFill>
                <a:latin typeface="+mn-lt"/>
              </a:rPr>
              <a:t>Space X Web Scraping Falcon 9</a:t>
            </a:r>
          </a:p>
          <a:p>
            <a:pPr lvl="1">
              <a:lnSpc>
                <a:spcPct val="100000"/>
              </a:lnSpc>
              <a:spcBef>
                <a:spcPts val="1400"/>
              </a:spcBef>
            </a:pPr>
            <a:r>
              <a:rPr lang="en-US" sz="1400" dirty="0">
                <a:solidFill>
                  <a:schemeClr val="accent3">
                    <a:lumMod val="25000"/>
                  </a:schemeClr>
                </a:solidFill>
                <a:latin typeface="+mn-lt"/>
              </a:rPr>
              <a:t>Space X Data Wrangling</a:t>
            </a:r>
          </a:p>
          <a:p>
            <a:pPr lvl="1">
              <a:lnSpc>
                <a:spcPct val="100000"/>
              </a:lnSpc>
              <a:spcBef>
                <a:spcPts val="1400"/>
              </a:spcBef>
            </a:pPr>
            <a:r>
              <a:rPr lang="en-US" sz="1400" dirty="0">
                <a:solidFill>
                  <a:schemeClr val="accent3">
                    <a:lumMod val="25000"/>
                  </a:schemeClr>
                </a:solidFill>
                <a:latin typeface="+mn-lt"/>
              </a:rPr>
              <a:t>Space X EDA using SQL</a:t>
            </a:r>
          </a:p>
          <a:p>
            <a:pPr lvl="1">
              <a:lnSpc>
                <a:spcPct val="100000"/>
              </a:lnSpc>
              <a:spcBef>
                <a:spcPts val="1400"/>
              </a:spcBef>
            </a:pPr>
            <a:r>
              <a:rPr lang="en-US" sz="1400" dirty="0">
                <a:solidFill>
                  <a:schemeClr val="accent3">
                    <a:lumMod val="25000"/>
                  </a:schemeClr>
                </a:solidFill>
                <a:latin typeface="+mn-lt"/>
              </a:rPr>
              <a:t>Space X EDA DataViz Using Pandas and Matplotlib</a:t>
            </a:r>
          </a:p>
          <a:p>
            <a:pPr lvl="1">
              <a:lnSpc>
                <a:spcPct val="100000"/>
              </a:lnSpc>
              <a:spcBef>
                <a:spcPts val="1400"/>
              </a:spcBef>
            </a:pPr>
            <a:r>
              <a:rPr lang="en-US" sz="1400" dirty="0">
                <a:solidFill>
                  <a:schemeClr val="accent3">
                    <a:lumMod val="25000"/>
                  </a:schemeClr>
                </a:solidFill>
                <a:latin typeface="+mn-lt"/>
              </a:rPr>
              <a:t>Space X Launch Sites Analysis with Folium Interactive Visual Analytics and Ploty Dash</a:t>
            </a:r>
          </a:p>
          <a:p>
            <a:pPr lvl="1">
              <a:lnSpc>
                <a:spcPct val="100000"/>
              </a:lnSpc>
              <a:spcBef>
                <a:spcPts val="1400"/>
              </a:spcBef>
            </a:pPr>
            <a:r>
              <a:rPr lang="en-US" sz="1400" dirty="0">
                <a:solidFill>
                  <a:schemeClr val="accent3">
                    <a:lumMod val="25000"/>
                  </a:schemeClr>
                </a:solidFill>
                <a:latin typeface="+mn-lt"/>
              </a:rPr>
              <a:t>Space X Machine Learning Prediction</a:t>
            </a:r>
          </a:p>
          <a:p>
            <a:pPr>
              <a:lnSpc>
                <a:spcPct val="100000"/>
              </a:lnSpc>
              <a:spcBef>
                <a:spcPts val="1400"/>
              </a:spcBef>
            </a:pPr>
            <a:r>
              <a:rPr lang="en-US" sz="2200" dirty="0">
                <a:solidFill>
                  <a:schemeClr val="accent3">
                    <a:lumMod val="25000"/>
                  </a:schemeClr>
                </a:solidFill>
                <a:latin typeface="+mn-lt"/>
              </a:rPr>
              <a:t>Summary of all results</a:t>
            </a:r>
          </a:p>
          <a:p>
            <a:pPr lvl="1">
              <a:lnSpc>
                <a:spcPct val="100000"/>
              </a:lnSpc>
              <a:spcBef>
                <a:spcPts val="1400"/>
              </a:spcBef>
            </a:pPr>
            <a:r>
              <a:rPr lang="en-US" sz="1400" dirty="0">
                <a:solidFill>
                  <a:schemeClr val="accent3">
                    <a:lumMod val="25000"/>
                  </a:schemeClr>
                </a:solidFill>
                <a:latin typeface="+mn-lt"/>
              </a:rPr>
              <a:t>EDA results</a:t>
            </a:r>
          </a:p>
          <a:p>
            <a:pPr lvl="1">
              <a:lnSpc>
                <a:spcPct val="100000"/>
              </a:lnSpc>
              <a:spcBef>
                <a:spcPts val="1400"/>
              </a:spcBef>
            </a:pPr>
            <a:r>
              <a:rPr lang="en-US" sz="1400" dirty="0">
                <a:solidFill>
                  <a:schemeClr val="accent3">
                    <a:lumMod val="25000"/>
                  </a:schemeClr>
                </a:solidFill>
                <a:latin typeface="+mn-lt"/>
              </a:rPr>
              <a:t>Interactive Visual Analytics and Dashboards</a:t>
            </a:r>
          </a:p>
          <a:p>
            <a:pPr lvl="1">
              <a:lnSpc>
                <a:spcPct val="100000"/>
              </a:lnSpc>
              <a:spcBef>
                <a:spcPts val="1400"/>
              </a:spcBef>
            </a:pPr>
            <a:r>
              <a:rPr lang="en-US" sz="1400" dirty="0">
                <a:solidFill>
                  <a:schemeClr val="accent3">
                    <a:lumMod val="25000"/>
                  </a:schemeClr>
                </a:solidFill>
                <a:latin typeface="+mn-lt"/>
              </a:rPr>
              <a:t>Predictive Analysis </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Imagen 5">
            <a:extLst>
              <a:ext uri="{FF2B5EF4-FFF2-40B4-BE49-F238E27FC236}">
                <a16:creationId xmlns:a16="http://schemas.microsoft.com/office/drawing/2014/main" id="{4AE0B40D-E489-4F92-8F88-9A6E3F6E6A59}"/>
              </a:ext>
            </a:extLst>
          </p:cNvPr>
          <p:cNvPicPr>
            <a:picLocks noChangeAspect="1"/>
          </p:cNvPicPr>
          <p:nvPr/>
        </p:nvPicPr>
        <p:blipFill>
          <a:blip r:embed="rId3"/>
          <a:stretch>
            <a:fillRect/>
          </a:stretch>
        </p:blipFill>
        <p:spPr>
          <a:xfrm>
            <a:off x="412928" y="1401722"/>
            <a:ext cx="9975972" cy="5025489"/>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Imagen 5">
            <a:extLst>
              <a:ext uri="{FF2B5EF4-FFF2-40B4-BE49-F238E27FC236}">
                <a16:creationId xmlns:a16="http://schemas.microsoft.com/office/drawing/2014/main" id="{352889B6-6BB6-457F-A88D-2440AD5413A0}"/>
              </a:ext>
            </a:extLst>
          </p:cNvPr>
          <p:cNvPicPr>
            <a:picLocks noChangeAspect="1"/>
          </p:cNvPicPr>
          <p:nvPr/>
        </p:nvPicPr>
        <p:blipFill>
          <a:blip r:embed="rId3"/>
          <a:stretch>
            <a:fillRect/>
          </a:stretch>
        </p:blipFill>
        <p:spPr>
          <a:xfrm>
            <a:off x="525264" y="1424065"/>
            <a:ext cx="11005093" cy="5256382"/>
          </a:xfrm>
          <a:prstGeom prst="rect">
            <a:avLst/>
          </a:prstGeom>
        </p:spPr>
      </p:pic>
      <p:pic>
        <p:nvPicPr>
          <p:cNvPr id="8" name="Imagen 7">
            <a:extLst>
              <a:ext uri="{FF2B5EF4-FFF2-40B4-BE49-F238E27FC236}">
                <a16:creationId xmlns:a16="http://schemas.microsoft.com/office/drawing/2014/main" id="{0BA6C4B5-7505-4F03-AA8D-4B70D26A4C87}"/>
              </a:ext>
            </a:extLst>
          </p:cNvPr>
          <p:cNvPicPr>
            <a:picLocks noChangeAspect="1"/>
          </p:cNvPicPr>
          <p:nvPr/>
        </p:nvPicPr>
        <p:blipFill>
          <a:blip r:embed="rId4"/>
          <a:stretch>
            <a:fillRect/>
          </a:stretch>
        </p:blipFill>
        <p:spPr>
          <a:xfrm>
            <a:off x="9900204" y="5751205"/>
            <a:ext cx="1676634" cy="628738"/>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33638" y="5982264"/>
            <a:ext cx="2743200" cy="401638"/>
          </a:xfrm>
        </p:spPr>
        <p:txBody>
          <a:bodyPr/>
          <a:lstStyle/>
          <a:p>
            <a:fld id="{5075537C-CA84-1446-933C-8E9D027F9201}" type="slidenum">
              <a:rPr lang="en-US" smtClean="0"/>
              <a:t>31</a:t>
            </a:fld>
            <a:endParaRPr lang="en-US" dirty="0"/>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Imagen 5">
            <a:extLst>
              <a:ext uri="{FF2B5EF4-FFF2-40B4-BE49-F238E27FC236}">
                <a16:creationId xmlns:a16="http://schemas.microsoft.com/office/drawing/2014/main" id="{E63E1E9F-D090-4EF0-91E4-42B409A1211E}"/>
              </a:ext>
            </a:extLst>
          </p:cNvPr>
          <p:cNvPicPr>
            <a:picLocks noChangeAspect="1"/>
          </p:cNvPicPr>
          <p:nvPr/>
        </p:nvPicPr>
        <p:blipFill>
          <a:blip r:embed="rId3"/>
          <a:stretch>
            <a:fillRect/>
          </a:stretch>
        </p:blipFill>
        <p:spPr>
          <a:xfrm>
            <a:off x="734028" y="1456043"/>
            <a:ext cx="9527546" cy="4812260"/>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Imagen 5">
            <a:extLst>
              <a:ext uri="{FF2B5EF4-FFF2-40B4-BE49-F238E27FC236}">
                <a16:creationId xmlns:a16="http://schemas.microsoft.com/office/drawing/2014/main" id="{DCA3CDB0-7F84-4DC1-BFDC-EC297B3FDE51}"/>
              </a:ext>
            </a:extLst>
          </p:cNvPr>
          <p:cNvPicPr>
            <a:picLocks noChangeAspect="1"/>
          </p:cNvPicPr>
          <p:nvPr/>
        </p:nvPicPr>
        <p:blipFill>
          <a:blip r:embed="rId3"/>
          <a:stretch>
            <a:fillRect/>
          </a:stretch>
        </p:blipFill>
        <p:spPr>
          <a:xfrm>
            <a:off x="650679" y="1413087"/>
            <a:ext cx="9656876" cy="4792404"/>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Space X Falcon9 – Launch Sites Map</a:t>
            </a:r>
          </a:p>
        </p:txBody>
      </p:sp>
      <p:pic>
        <p:nvPicPr>
          <p:cNvPr id="6" name="Imagen 5">
            <a:extLst>
              <a:ext uri="{FF2B5EF4-FFF2-40B4-BE49-F238E27FC236}">
                <a16:creationId xmlns:a16="http://schemas.microsoft.com/office/drawing/2014/main" id="{DCE3280E-D2F0-478E-BAC7-E8307BE7D18B}"/>
              </a:ext>
            </a:extLst>
          </p:cNvPr>
          <p:cNvPicPr>
            <a:picLocks noChangeAspect="1"/>
          </p:cNvPicPr>
          <p:nvPr/>
        </p:nvPicPr>
        <p:blipFill>
          <a:blip r:embed="rId3"/>
          <a:stretch>
            <a:fillRect/>
          </a:stretch>
        </p:blipFill>
        <p:spPr>
          <a:xfrm>
            <a:off x="581472" y="1288518"/>
            <a:ext cx="10892678" cy="5280897"/>
          </a:xfrm>
          <a:prstGeom prst="rect">
            <a:avLst/>
          </a:prstGeom>
        </p:spPr>
      </p:pic>
      <p:pic>
        <p:nvPicPr>
          <p:cNvPr id="8" name="Imagen 7">
            <a:extLst>
              <a:ext uri="{FF2B5EF4-FFF2-40B4-BE49-F238E27FC236}">
                <a16:creationId xmlns:a16="http://schemas.microsoft.com/office/drawing/2014/main" id="{55612A88-E183-4011-AB14-0BF57B6D76C5}"/>
              </a:ext>
            </a:extLst>
          </p:cNvPr>
          <p:cNvPicPr>
            <a:picLocks noChangeAspect="1"/>
          </p:cNvPicPr>
          <p:nvPr/>
        </p:nvPicPr>
        <p:blipFill>
          <a:blip r:embed="rId4"/>
          <a:stretch>
            <a:fillRect/>
          </a:stretch>
        </p:blipFill>
        <p:spPr>
          <a:xfrm>
            <a:off x="10967694" y="5776356"/>
            <a:ext cx="1012911" cy="628738"/>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867328" y="5894155"/>
            <a:ext cx="2743200" cy="401638"/>
          </a:xfrm>
        </p:spPr>
        <p:txBody>
          <a:bodyPr/>
          <a:lstStyle/>
          <a:p>
            <a:fld id="{5075537C-CA84-1446-933C-8E9D027F9201}" type="slidenum">
              <a:rPr lang="en-US" smtClean="0"/>
              <a:t>35</a:t>
            </a:fld>
            <a:endParaRPr lang="en-US" dirty="0"/>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Space X Falcon9 – Success/Failed Launch Map for all Launch Sites</a:t>
            </a:r>
          </a:p>
        </p:txBody>
      </p:sp>
      <p:pic>
        <p:nvPicPr>
          <p:cNvPr id="4" name="Imagen 3">
            <a:extLst>
              <a:ext uri="{FF2B5EF4-FFF2-40B4-BE49-F238E27FC236}">
                <a16:creationId xmlns:a16="http://schemas.microsoft.com/office/drawing/2014/main" id="{D142D73A-A71C-4E82-9450-65AA6E25396D}"/>
              </a:ext>
            </a:extLst>
          </p:cNvPr>
          <p:cNvPicPr>
            <a:picLocks noChangeAspect="1"/>
          </p:cNvPicPr>
          <p:nvPr/>
        </p:nvPicPr>
        <p:blipFill>
          <a:blip r:embed="rId3"/>
          <a:stretch>
            <a:fillRect/>
          </a:stretch>
        </p:blipFill>
        <p:spPr>
          <a:xfrm>
            <a:off x="675765" y="1289417"/>
            <a:ext cx="10933630" cy="5137794"/>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dirty="0"/>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Space X Falcon9 – Launch Site to proximity Distance Map</a:t>
            </a:r>
          </a:p>
        </p:txBody>
      </p:sp>
      <p:pic>
        <p:nvPicPr>
          <p:cNvPr id="7" name="Imagen 6">
            <a:extLst>
              <a:ext uri="{FF2B5EF4-FFF2-40B4-BE49-F238E27FC236}">
                <a16:creationId xmlns:a16="http://schemas.microsoft.com/office/drawing/2014/main" id="{DE3CEC16-C793-407F-B7B9-B32F71643EE1}"/>
              </a:ext>
            </a:extLst>
          </p:cNvPr>
          <p:cNvPicPr>
            <a:picLocks noChangeAspect="1"/>
          </p:cNvPicPr>
          <p:nvPr/>
        </p:nvPicPr>
        <p:blipFill>
          <a:blip r:embed="rId3"/>
          <a:stretch>
            <a:fillRect/>
          </a:stretch>
        </p:blipFill>
        <p:spPr>
          <a:xfrm>
            <a:off x="335245" y="1358269"/>
            <a:ext cx="11600434" cy="5255595"/>
          </a:xfrm>
          <a:prstGeom prst="rect">
            <a:avLst/>
          </a:prstGeom>
        </p:spPr>
      </p:pic>
      <p:pic>
        <p:nvPicPr>
          <p:cNvPr id="10" name="Imagen 9">
            <a:extLst>
              <a:ext uri="{FF2B5EF4-FFF2-40B4-BE49-F238E27FC236}">
                <a16:creationId xmlns:a16="http://schemas.microsoft.com/office/drawing/2014/main" id="{9C95826C-2D91-4042-B4FC-CEE800579B0E}"/>
              </a:ext>
            </a:extLst>
          </p:cNvPr>
          <p:cNvPicPr>
            <a:picLocks noChangeAspect="1"/>
          </p:cNvPicPr>
          <p:nvPr/>
        </p:nvPicPr>
        <p:blipFill>
          <a:blip r:embed="rId4"/>
          <a:stretch>
            <a:fillRect/>
          </a:stretch>
        </p:blipFill>
        <p:spPr>
          <a:xfrm>
            <a:off x="10447294" y="5960712"/>
            <a:ext cx="1676634" cy="628738"/>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Count For All Sites</a:t>
            </a:r>
          </a:p>
        </p:txBody>
      </p:sp>
      <p:pic>
        <p:nvPicPr>
          <p:cNvPr id="4" name="Imagen 3">
            <a:extLst>
              <a:ext uri="{FF2B5EF4-FFF2-40B4-BE49-F238E27FC236}">
                <a16:creationId xmlns:a16="http://schemas.microsoft.com/office/drawing/2014/main" id="{676EE9B2-8201-46A7-961F-D74443A2C743}"/>
              </a:ext>
            </a:extLst>
          </p:cNvPr>
          <p:cNvPicPr>
            <a:picLocks noChangeAspect="1"/>
          </p:cNvPicPr>
          <p:nvPr/>
        </p:nvPicPr>
        <p:blipFill>
          <a:blip r:embed="rId3"/>
          <a:stretch>
            <a:fillRect/>
          </a:stretch>
        </p:blipFill>
        <p:spPr>
          <a:xfrm>
            <a:off x="395772" y="1327150"/>
            <a:ext cx="11062200" cy="4354558"/>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1026" name="Picture 2" descr="Image">
            <a:extLst>
              <a:ext uri="{FF2B5EF4-FFF2-40B4-BE49-F238E27FC236}">
                <a16:creationId xmlns:a16="http://schemas.microsoft.com/office/drawing/2014/main" id="{03D21556-95E1-4D38-ADDC-54B894A93AD5}"/>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6439608" y="1935332"/>
            <a:ext cx="4572000" cy="3604334"/>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1180392" y="1530576"/>
            <a:ext cx="5184897" cy="507441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0" indent="0">
              <a:spcBef>
                <a:spcPts val="1400"/>
              </a:spcBef>
              <a:buNone/>
            </a:pPr>
            <a:r>
              <a:rPr lang="en-US" sz="2000" dirty="0"/>
              <a:t>SpaceX advertises Falcon 9 rocket launches on its website with a cost of 62 million dollars; other providers cost upward of 165 million dollars each, much of the savings is because SpaceX can reuse the first stage. Therefore if we can determine if the first stage will land, we can determine the cost of a launch. This information can be used if an alternate company wants to bid against SpaceX for a rocket launch.</a:t>
            </a:r>
            <a:endParaRPr lang="en-US" dirty="0">
              <a:solidFill>
                <a:schemeClr val="accent3">
                  <a:lumMod val="25000"/>
                </a:schemeClr>
              </a:solidFill>
              <a:latin typeface="+mn-lt"/>
            </a:endParaRP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marL="0" indent="0">
              <a:spcBef>
                <a:spcPts val="1400"/>
              </a:spcBef>
              <a:buNone/>
            </a:pPr>
            <a:r>
              <a:rPr lang="en-US" sz="2000" dirty="0"/>
              <a:t>In this capstone, we will predict if the Falcon 9 first stage will land successfully using data from Falcon 9 rocket launches advertised on its website.</a:t>
            </a:r>
            <a:endParaRPr lang="en-US" sz="20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with Highest Launch Success Ratio</a:t>
            </a:r>
          </a:p>
        </p:txBody>
      </p:sp>
      <p:pic>
        <p:nvPicPr>
          <p:cNvPr id="4" name="Imagen 3">
            <a:extLst>
              <a:ext uri="{FF2B5EF4-FFF2-40B4-BE49-F238E27FC236}">
                <a16:creationId xmlns:a16="http://schemas.microsoft.com/office/drawing/2014/main" id="{E4EC4774-BD58-4498-8C56-66B13153549B}"/>
              </a:ext>
            </a:extLst>
          </p:cNvPr>
          <p:cNvPicPr>
            <a:picLocks noChangeAspect="1"/>
          </p:cNvPicPr>
          <p:nvPr/>
        </p:nvPicPr>
        <p:blipFill>
          <a:blip r:embed="rId3"/>
          <a:stretch>
            <a:fillRect/>
          </a:stretch>
        </p:blipFill>
        <p:spPr>
          <a:xfrm>
            <a:off x="643561" y="1379545"/>
            <a:ext cx="10312602" cy="5163298"/>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Outcome Scatter Plot for all sites</a:t>
            </a:r>
          </a:p>
        </p:txBody>
      </p:sp>
      <p:pic>
        <p:nvPicPr>
          <p:cNvPr id="4" name="Imagen 3">
            <a:extLst>
              <a:ext uri="{FF2B5EF4-FFF2-40B4-BE49-F238E27FC236}">
                <a16:creationId xmlns:a16="http://schemas.microsoft.com/office/drawing/2014/main" id="{256FC452-D8E7-4C78-9986-857AA345AFA8}"/>
              </a:ext>
            </a:extLst>
          </p:cNvPr>
          <p:cNvPicPr>
            <a:picLocks noChangeAspect="1"/>
          </p:cNvPicPr>
          <p:nvPr/>
        </p:nvPicPr>
        <p:blipFill>
          <a:blip r:embed="rId3"/>
          <a:stretch>
            <a:fillRect/>
          </a:stretch>
        </p:blipFill>
        <p:spPr>
          <a:xfrm>
            <a:off x="517011" y="1353590"/>
            <a:ext cx="11415646" cy="5073621"/>
          </a:xfrm>
          <a:prstGeom prst="rect">
            <a:avLst/>
          </a:prstGeom>
        </p:spPr>
      </p:pic>
      <p:pic>
        <p:nvPicPr>
          <p:cNvPr id="7" name="Imagen 6">
            <a:extLst>
              <a:ext uri="{FF2B5EF4-FFF2-40B4-BE49-F238E27FC236}">
                <a16:creationId xmlns:a16="http://schemas.microsoft.com/office/drawing/2014/main" id="{A08E26E3-A212-4272-927C-793EAF96B9E3}"/>
              </a:ext>
            </a:extLst>
          </p:cNvPr>
          <p:cNvPicPr>
            <a:picLocks noChangeAspect="1"/>
          </p:cNvPicPr>
          <p:nvPr/>
        </p:nvPicPr>
        <p:blipFill>
          <a:blip r:embed="rId4"/>
          <a:stretch>
            <a:fillRect/>
          </a:stretch>
        </p:blipFill>
        <p:spPr>
          <a:xfrm>
            <a:off x="10106864" y="5836203"/>
            <a:ext cx="1676634" cy="628738"/>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1411549"/>
            <a:ext cx="4947209" cy="4793941"/>
          </a:xfrm>
          <a:prstGeom prst="rect">
            <a:avLst/>
          </a:prstGeom>
        </p:spPr>
        <p:txBody>
          <a:bodyPr vert="horz" lIns="91440" tIns="45720" rIns="91440" bIns="45720" rtlCol="0" anchor="t">
            <a:normAutofit lnSpcReduction="10000"/>
          </a:bodyPr>
          <a:lstStyle/>
          <a:p>
            <a:pPr>
              <a:lnSpc>
                <a:spcPct val="100000"/>
              </a:lnSpc>
              <a:spcBef>
                <a:spcPts val="1400"/>
              </a:spcBef>
              <a:buFont typeface="Wingdings" panose="05000000000000000000" pitchFamily="2" charset="2"/>
              <a:buChar char="Ø"/>
            </a:pPr>
            <a:r>
              <a:rPr lang="en-US" sz="1800" dirty="0">
                <a:solidFill>
                  <a:schemeClr val="accent3">
                    <a:lumMod val="25000"/>
                  </a:schemeClr>
                </a:solidFill>
                <a:latin typeface="Abadi"/>
              </a:rPr>
              <a:t>Based on the Accuracy scores and as also </a:t>
            </a:r>
          </a:p>
          <a:p>
            <a:pPr marL="0" indent="0">
              <a:lnSpc>
                <a:spcPct val="100000"/>
              </a:lnSpc>
              <a:spcBef>
                <a:spcPts val="1400"/>
              </a:spcBef>
              <a:buNone/>
            </a:pPr>
            <a:r>
              <a:rPr lang="en-US" sz="1800" dirty="0">
                <a:solidFill>
                  <a:schemeClr val="accent3">
                    <a:lumMod val="25000"/>
                  </a:schemeClr>
                </a:solidFill>
                <a:latin typeface="Abadi"/>
              </a:rPr>
              <a:t>evident from the bar chart, Decision Tree </a:t>
            </a:r>
          </a:p>
          <a:p>
            <a:pPr marL="0" indent="0">
              <a:lnSpc>
                <a:spcPct val="100000"/>
              </a:lnSpc>
              <a:spcBef>
                <a:spcPts val="1400"/>
              </a:spcBef>
              <a:buNone/>
            </a:pPr>
            <a:r>
              <a:rPr lang="en-US" sz="1800" dirty="0">
                <a:solidFill>
                  <a:schemeClr val="accent3">
                    <a:lumMod val="25000"/>
                  </a:schemeClr>
                </a:solidFill>
                <a:latin typeface="Abadi"/>
              </a:rPr>
              <a:t>algorithm has the highest classification score </a:t>
            </a:r>
          </a:p>
          <a:p>
            <a:pPr marL="0" indent="0">
              <a:lnSpc>
                <a:spcPct val="100000"/>
              </a:lnSpc>
              <a:spcBef>
                <a:spcPts val="1400"/>
              </a:spcBef>
              <a:buNone/>
            </a:pPr>
            <a:r>
              <a:rPr lang="en-US" sz="1800" dirty="0">
                <a:solidFill>
                  <a:schemeClr val="accent3">
                    <a:lumMod val="25000"/>
                  </a:schemeClr>
                </a:solidFill>
                <a:latin typeface="Abadi"/>
              </a:rPr>
              <a:t>with a value of .8750</a:t>
            </a:r>
          </a:p>
          <a:p>
            <a:pPr>
              <a:lnSpc>
                <a:spcPct val="100000"/>
              </a:lnSpc>
              <a:spcBef>
                <a:spcPts val="1400"/>
              </a:spcBef>
              <a:buFont typeface="Wingdings" panose="05000000000000000000" pitchFamily="2" charset="2"/>
              <a:buChar char="Ø"/>
            </a:pPr>
            <a:r>
              <a:rPr lang="en-US" sz="1800" dirty="0">
                <a:solidFill>
                  <a:schemeClr val="accent3">
                    <a:lumMod val="25000"/>
                  </a:schemeClr>
                </a:solidFill>
                <a:latin typeface="Abadi"/>
              </a:rPr>
              <a:t>Accuracy Score on the test data is the same </a:t>
            </a:r>
          </a:p>
          <a:p>
            <a:pPr marL="0" indent="0">
              <a:lnSpc>
                <a:spcPct val="100000"/>
              </a:lnSpc>
              <a:spcBef>
                <a:spcPts val="1400"/>
              </a:spcBef>
              <a:buNone/>
            </a:pPr>
            <a:r>
              <a:rPr lang="en-US" sz="1800" dirty="0">
                <a:solidFill>
                  <a:schemeClr val="accent3">
                    <a:lumMod val="25000"/>
                  </a:schemeClr>
                </a:solidFill>
                <a:latin typeface="Abadi"/>
              </a:rPr>
              <a:t>for all the classification algorithms based on </a:t>
            </a:r>
          </a:p>
          <a:p>
            <a:pPr marL="0" indent="0">
              <a:lnSpc>
                <a:spcPct val="100000"/>
              </a:lnSpc>
              <a:spcBef>
                <a:spcPts val="1400"/>
              </a:spcBef>
              <a:buNone/>
            </a:pPr>
            <a:r>
              <a:rPr lang="en-US" sz="1800" dirty="0">
                <a:solidFill>
                  <a:schemeClr val="accent3">
                    <a:lumMod val="25000"/>
                  </a:schemeClr>
                </a:solidFill>
                <a:latin typeface="Abadi"/>
              </a:rPr>
              <a:t>the data set with a value of .8333</a:t>
            </a:r>
          </a:p>
          <a:p>
            <a:pPr>
              <a:lnSpc>
                <a:spcPct val="100000"/>
              </a:lnSpc>
              <a:spcBef>
                <a:spcPts val="1400"/>
              </a:spcBef>
              <a:buFont typeface="Wingdings" panose="05000000000000000000" pitchFamily="2" charset="2"/>
              <a:buChar char="Ø"/>
            </a:pPr>
            <a:r>
              <a:rPr lang="en-US" sz="1800" dirty="0">
                <a:solidFill>
                  <a:schemeClr val="accent3">
                    <a:lumMod val="25000"/>
                  </a:schemeClr>
                </a:solidFill>
                <a:latin typeface="Abadi"/>
              </a:rPr>
              <a:t>Given that the Accuracy scores for </a:t>
            </a:r>
          </a:p>
          <a:p>
            <a:pPr marL="0" indent="0">
              <a:lnSpc>
                <a:spcPct val="100000"/>
              </a:lnSpc>
              <a:spcBef>
                <a:spcPts val="1400"/>
              </a:spcBef>
              <a:buNone/>
            </a:pPr>
            <a:r>
              <a:rPr lang="en-US" sz="1800" dirty="0">
                <a:solidFill>
                  <a:schemeClr val="accent3">
                    <a:lumMod val="25000"/>
                  </a:schemeClr>
                </a:solidFill>
                <a:latin typeface="Abadi"/>
              </a:rPr>
              <a:t>Classification algorithms are very close and </a:t>
            </a:r>
          </a:p>
          <a:p>
            <a:pPr marL="0" indent="0">
              <a:lnSpc>
                <a:spcPct val="100000"/>
              </a:lnSpc>
              <a:spcBef>
                <a:spcPts val="1400"/>
              </a:spcBef>
              <a:buNone/>
            </a:pPr>
            <a:r>
              <a:rPr lang="en-US" sz="1800" dirty="0">
                <a:solidFill>
                  <a:schemeClr val="accent3">
                    <a:lumMod val="25000"/>
                  </a:schemeClr>
                </a:solidFill>
                <a:latin typeface="Abadi"/>
              </a:rPr>
              <a:t>the test scores are the same, we may need a </a:t>
            </a:r>
          </a:p>
          <a:p>
            <a:pPr marL="0" indent="0">
              <a:lnSpc>
                <a:spcPct val="100000"/>
              </a:lnSpc>
              <a:spcBef>
                <a:spcPts val="1400"/>
              </a:spcBef>
              <a:buNone/>
            </a:pPr>
            <a:r>
              <a:rPr lang="en-US" sz="1800" dirty="0">
                <a:solidFill>
                  <a:schemeClr val="accent3">
                    <a:lumMod val="25000"/>
                  </a:schemeClr>
                </a:solidFill>
                <a:latin typeface="Abadi"/>
              </a:rPr>
              <a:t>broader data set to further tune the models</a:t>
            </a:r>
            <a:endParaRPr lang="en-US" sz="18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Imagen 2">
            <a:extLst>
              <a:ext uri="{FF2B5EF4-FFF2-40B4-BE49-F238E27FC236}">
                <a16:creationId xmlns:a16="http://schemas.microsoft.com/office/drawing/2014/main" id="{3DEE361A-9D82-4263-BEC1-9D4D87BB05A4}"/>
              </a:ext>
            </a:extLst>
          </p:cNvPr>
          <p:cNvPicPr>
            <a:picLocks noChangeAspect="1"/>
          </p:cNvPicPr>
          <p:nvPr/>
        </p:nvPicPr>
        <p:blipFill>
          <a:blip r:embed="rId3"/>
          <a:stretch>
            <a:fillRect/>
          </a:stretch>
        </p:blipFill>
        <p:spPr>
          <a:xfrm>
            <a:off x="6282360" y="1336209"/>
            <a:ext cx="3616242" cy="4316530"/>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594804" y="1305018"/>
            <a:ext cx="5433007" cy="5379867"/>
          </a:xfrm>
          <a:prstGeom prst="rect">
            <a:avLst/>
          </a:prstGeom>
        </p:spPr>
        <p:txBody>
          <a:bodyPr>
            <a:noAutofit/>
          </a:bodyPr>
          <a:lstStyle/>
          <a:p>
            <a:pPr marL="0" indent="0">
              <a:lnSpc>
                <a:spcPct val="100000"/>
              </a:lnSpc>
              <a:spcBef>
                <a:spcPts val="1400"/>
              </a:spcBef>
              <a:buNone/>
            </a:pPr>
            <a:r>
              <a:rPr lang="en-US" sz="1300" dirty="0">
                <a:solidFill>
                  <a:schemeClr val="accent3">
                    <a:lumMod val="25000"/>
                  </a:schemeClr>
                </a:solidFill>
                <a:latin typeface="Abadi" panose="020B0604020104020204" pitchFamily="34" charset="0"/>
              </a:rPr>
              <a:t>• </a:t>
            </a:r>
            <a:r>
              <a:rPr lang="en-US" sz="1800" dirty="0">
                <a:solidFill>
                  <a:schemeClr val="accent3">
                    <a:lumMod val="25000"/>
                  </a:schemeClr>
                </a:solidFill>
                <a:latin typeface="Abadi" panose="020B0604020104020204" pitchFamily="34" charset="0"/>
              </a:rPr>
              <a:t>The confusion matrix is same for all the models (LR, SVM, Decision Tree, KNN)</a:t>
            </a:r>
          </a:p>
          <a:p>
            <a:pPr marL="0" indent="0">
              <a:lnSpc>
                <a:spcPct val="100000"/>
              </a:lnSpc>
              <a:spcBef>
                <a:spcPts val="1400"/>
              </a:spcBef>
              <a:buNone/>
            </a:pPr>
            <a:r>
              <a:rPr lang="en-US" sz="1800" dirty="0">
                <a:solidFill>
                  <a:schemeClr val="accent3">
                    <a:lumMod val="25000"/>
                  </a:schemeClr>
                </a:solidFill>
                <a:latin typeface="Abadi" panose="020B0604020104020204" pitchFamily="34" charset="0"/>
              </a:rPr>
              <a:t>• Per the confusion matrix, the classifier made 18 predictions</a:t>
            </a:r>
          </a:p>
          <a:p>
            <a:pPr marL="0" indent="0">
              <a:lnSpc>
                <a:spcPct val="100000"/>
              </a:lnSpc>
              <a:spcBef>
                <a:spcPts val="1400"/>
              </a:spcBef>
              <a:buNone/>
            </a:pPr>
            <a:r>
              <a:rPr lang="en-US" sz="1800" dirty="0">
                <a:solidFill>
                  <a:schemeClr val="accent3">
                    <a:lumMod val="25000"/>
                  </a:schemeClr>
                </a:solidFill>
                <a:latin typeface="Abadi" panose="020B0604020104020204" pitchFamily="34" charset="0"/>
              </a:rPr>
              <a:t>• 12 scenarios were predicted Yes for landing, and they did land successfully (True positive) </a:t>
            </a:r>
          </a:p>
          <a:p>
            <a:pPr marL="0" indent="0">
              <a:lnSpc>
                <a:spcPct val="100000"/>
              </a:lnSpc>
              <a:spcBef>
                <a:spcPts val="1400"/>
              </a:spcBef>
              <a:buNone/>
            </a:pPr>
            <a:r>
              <a:rPr lang="en-US" sz="1800" dirty="0">
                <a:solidFill>
                  <a:schemeClr val="accent3">
                    <a:lumMod val="25000"/>
                  </a:schemeClr>
                </a:solidFill>
                <a:latin typeface="Abadi" panose="020B0604020104020204" pitchFamily="34" charset="0"/>
              </a:rPr>
              <a:t>• 3 scenarios (top left) were predicted No for landing, and they did not land (True negative)</a:t>
            </a:r>
          </a:p>
          <a:p>
            <a:pPr marL="0" indent="0">
              <a:lnSpc>
                <a:spcPct val="100000"/>
              </a:lnSpc>
              <a:spcBef>
                <a:spcPts val="1400"/>
              </a:spcBef>
              <a:buNone/>
            </a:pPr>
            <a:r>
              <a:rPr lang="en-US" sz="1800" dirty="0">
                <a:solidFill>
                  <a:schemeClr val="accent3">
                    <a:lumMod val="25000"/>
                  </a:schemeClr>
                </a:solidFill>
                <a:latin typeface="Abadi" panose="020B0604020104020204" pitchFamily="34" charset="0"/>
              </a:rPr>
              <a:t>• 3 scenarios (top right) were predicted Yes for landing, but they did not land successfully (False positive)</a:t>
            </a:r>
          </a:p>
          <a:p>
            <a:pPr marL="0" indent="0">
              <a:lnSpc>
                <a:spcPct val="100000"/>
              </a:lnSpc>
              <a:spcBef>
                <a:spcPts val="1400"/>
              </a:spcBef>
              <a:buNone/>
            </a:pPr>
            <a:r>
              <a:rPr lang="en-US" sz="1800" dirty="0">
                <a:solidFill>
                  <a:schemeClr val="accent3">
                    <a:lumMod val="25000"/>
                  </a:schemeClr>
                </a:solidFill>
                <a:latin typeface="Abadi" panose="020B0604020104020204" pitchFamily="34" charset="0"/>
              </a:rPr>
              <a:t>• Overall, the classifier is correct about 83% of the time ((TP + TN) / Total) with a misclassification or error rate ((FP + FN) / Total) of about 16.5%</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Imagen 2">
            <a:extLst>
              <a:ext uri="{FF2B5EF4-FFF2-40B4-BE49-F238E27FC236}">
                <a16:creationId xmlns:a16="http://schemas.microsoft.com/office/drawing/2014/main" id="{3BC526BC-3FCA-4E6B-9586-0C501882A74C}"/>
              </a:ext>
            </a:extLst>
          </p:cNvPr>
          <p:cNvPicPr>
            <a:picLocks noChangeAspect="1"/>
          </p:cNvPicPr>
          <p:nvPr/>
        </p:nvPicPr>
        <p:blipFill>
          <a:blip r:embed="rId3"/>
          <a:stretch>
            <a:fillRect/>
          </a:stretch>
        </p:blipFill>
        <p:spPr>
          <a:xfrm>
            <a:off x="6095999" y="1697854"/>
            <a:ext cx="5170577" cy="3895078"/>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402673"/>
            <a:ext cx="10300443" cy="5024538"/>
          </a:xfrm>
          <a:prstGeom prst="rect">
            <a:avLst/>
          </a:prstGeom>
        </p:spPr>
        <p:txBody>
          <a:bodyPr>
            <a:normAutofit fontScale="70000" lnSpcReduction="20000"/>
          </a:bodyPr>
          <a:lstStyle/>
          <a:p>
            <a:pPr>
              <a:lnSpc>
                <a:spcPct val="100000"/>
              </a:lnSpc>
              <a:spcBef>
                <a:spcPts val="1400"/>
              </a:spcBef>
              <a:buFont typeface="Wingdings" panose="05000000000000000000" pitchFamily="2" charset="2"/>
              <a:buChar char="Ø"/>
            </a:pPr>
            <a:r>
              <a:rPr lang="en-US" sz="2200" dirty="0">
                <a:solidFill>
                  <a:schemeClr val="accent3">
                    <a:lumMod val="25000"/>
                  </a:schemeClr>
                </a:solidFill>
                <a:latin typeface="Abadi" panose="020B0604020104020204" pitchFamily="34" charset="0"/>
              </a:rPr>
              <a:t>As the numbers of flights increase, the first stage is more likely to land successfully</a:t>
            </a:r>
          </a:p>
          <a:p>
            <a:pPr>
              <a:lnSpc>
                <a:spcPct val="100000"/>
              </a:lnSpc>
              <a:spcBef>
                <a:spcPts val="1400"/>
              </a:spcBef>
              <a:buFont typeface="Wingdings" panose="05000000000000000000" pitchFamily="2" charset="2"/>
              <a:buChar char="Ø"/>
            </a:pPr>
            <a:r>
              <a:rPr lang="en-US" sz="2200" dirty="0">
                <a:solidFill>
                  <a:schemeClr val="accent3">
                    <a:lumMod val="25000"/>
                  </a:schemeClr>
                </a:solidFill>
                <a:latin typeface="Abadi" panose="020B0604020104020204" pitchFamily="34" charset="0"/>
              </a:rPr>
              <a:t>Success rates appear go up as Payload increases but there is no clear correlation between </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Payload mass and success rates</a:t>
            </a:r>
          </a:p>
          <a:p>
            <a:pPr>
              <a:lnSpc>
                <a:spcPct val="100000"/>
              </a:lnSpc>
              <a:spcBef>
                <a:spcPts val="1400"/>
              </a:spcBef>
              <a:buFont typeface="Wingdings" panose="05000000000000000000" pitchFamily="2" charset="2"/>
              <a:buChar char="Ø"/>
            </a:pPr>
            <a:r>
              <a:rPr lang="en-US" sz="2200" dirty="0">
                <a:solidFill>
                  <a:schemeClr val="accent3">
                    <a:lumMod val="25000"/>
                  </a:schemeClr>
                </a:solidFill>
                <a:latin typeface="Abadi" panose="020B0604020104020204" pitchFamily="34" charset="0"/>
              </a:rPr>
              <a:t>Launch success rate increased by about 80% from 2013 to 2020</a:t>
            </a:r>
          </a:p>
          <a:p>
            <a:pPr>
              <a:lnSpc>
                <a:spcPct val="100000"/>
              </a:lnSpc>
              <a:spcBef>
                <a:spcPts val="1400"/>
              </a:spcBef>
              <a:buFont typeface="Wingdings" panose="05000000000000000000" pitchFamily="2" charset="2"/>
              <a:buChar char="Ø"/>
            </a:pPr>
            <a:r>
              <a:rPr lang="en-US" sz="2200" dirty="0">
                <a:solidFill>
                  <a:schemeClr val="accent3">
                    <a:lumMod val="25000"/>
                  </a:schemeClr>
                </a:solidFill>
                <a:latin typeface="Abadi" panose="020B0604020104020204" pitchFamily="34" charset="0"/>
              </a:rPr>
              <a:t>Launch Site ‘KSC LC-39A’ has the highest launch success rate and Launch Site ‘CCAFS SLC40’ has the lowest launch                                                                         success rate</a:t>
            </a:r>
          </a:p>
          <a:p>
            <a:pPr>
              <a:lnSpc>
                <a:spcPct val="100000"/>
              </a:lnSpc>
              <a:spcBef>
                <a:spcPts val="1400"/>
              </a:spcBef>
              <a:buFont typeface="Wingdings" panose="05000000000000000000" pitchFamily="2" charset="2"/>
              <a:buChar char="Ø"/>
            </a:pPr>
            <a:r>
              <a:rPr lang="en-US" sz="2200" dirty="0">
                <a:solidFill>
                  <a:schemeClr val="accent3">
                    <a:lumMod val="25000"/>
                  </a:schemeClr>
                </a:solidFill>
                <a:latin typeface="Abadi" panose="020B0604020104020204" pitchFamily="34" charset="0"/>
              </a:rPr>
              <a:t>Orbits ES-L1, GEO, HEO, and SSO have the highest launch success rates and orbit GTO the </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lowest</a:t>
            </a:r>
          </a:p>
          <a:p>
            <a:pPr>
              <a:lnSpc>
                <a:spcPct val="100000"/>
              </a:lnSpc>
              <a:spcBef>
                <a:spcPts val="1400"/>
              </a:spcBef>
              <a:buFont typeface="Wingdings" panose="05000000000000000000" pitchFamily="2" charset="2"/>
              <a:buChar char="Ø"/>
            </a:pPr>
            <a:r>
              <a:rPr lang="en-US" sz="2200" dirty="0">
                <a:solidFill>
                  <a:schemeClr val="accent3">
                    <a:lumMod val="25000"/>
                  </a:schemeClr>
                </a:solidFill>
                <a:latin typeface="Abadi" panose="020B0604020104020204" pitchFamily="34" charset="0"/>
              </a:rPr>
              <a:t>Lunch sites are located strategically away from the cities and closer to coastline, railroads, </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and highways</a:t>
            </a:r>
          </a:p>
          <a:p>
            <a:pPr>
              <a:lnSpc>
                <a:spcPct val="100000"/>
              </a:lnSpc>
              <a:spcBef>
                <a:spcPts val="1400"/>
              </a:spcBef>
              <a:buFont typeface="Wingdings" panose="05000000000000000000" pitchFamily="2" charset="2"/>
              <a:buChar char="Ø"/>
            </a:pPr>
            <a:r>
              <a:rPr lang="en-US" sz="2200" dirty="0">
                <a:solidFill>
                  <a:schemeClr val="accent3">
                    <a:lumMod val="25000"/>
                  </a:schemeClr>
                </a:solidFill>
                <a:latin typeface="Abadi" panose="020B0604020104020204" pitchFamily="34" charset="0"/>
              </a:rPr>
              <a:t>The best performing Machine Learning </a:t>
            </a:r>
            <a:r>
              <a:rPr lang="en-US" sz="2200" dirty="0" err="1">
                <a:solidFill>
                  <a:schemeClr val="accent3">
                    <a:lumMod val="25000"/>
                  </a:schemeClr>
                </a:solidFill>
                <a:latin typeface="Abadi" panose="020B0604020104020204" pitchFamily="34" charset="0"/>
              </a:rPr>
              <a:t>Classfication</a:t>
            </a:r>
            <a:r>
              <a:rPr lang="en-US" sz="2200" dirty="0">
                <a:solidFill>
                  <a:schemeClr val="accent3">
                    <a:lumMod val="25000"/>
                  </a:schemeClr>
                </a:solidFill>
                <a:latin typeface="Abadi" panose="020B0604020104020204" pitchFamily="34" charset="0"/>
              </a:rPr>
              <a:t> Model is the Decision Tree with an </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accuracy of about 87.5%. When the models were scored on the test data, the accuracy </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score was about 83% for all models. More data may be needed to further tune the models </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and find a potential better fit.</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6600" dirty="0"/>
              <a:t>SpaceX API </a:t>
            </a:r>
          </a:p>
          <a:p>
            <a:pPr lvl="1">
              <a:lnSpc>
                <a:spcPct val="120000"/>
              </a:lnSpc>
              <a:spcBef>
                <a:spcPts val="1400"/>
              </a:spcBef>
            </a:pPr>
            <a:r>
              <a:rPr lang="en-US" sz="6600" dirty="0"/>
              <a:t>Web Scrap of link: </a:t>
            </a:r>
            <a:r>
              <a:rPr lang="en-US" sz="6600" dirty="0">
                <a:hlinkClick r:id="rId4"/>
              </a:rPr>
              <a:t>List of Falcon /9/ and Falcon Heavy launch records from Wikipedia</a:t>
            </a:r>
            <a:r>
              <a:rPr lang="en-US" sz="7600" dirty="0">
                <a:solidFill>
                  <a:schemeClr val="bg2">
                    <a:lumMod val="50000"/>
                  </a:schemeClr>
                </a:solidFill>
                <a:latin typeface="Abadi"/>
                <a:hlinkClick r:id="rId4"/>
              </a:rPr>
              <a:t> </a:t>
            </a:r>
            <a:endParaRPr lang="en-US" sz="7600" dirty="0">
              <a:solidFill>
                <a:schemeClr val="bg2">
                  <a:lumMod val="50000"/>
                </a:schemeClr>
              </a:solidFill>
              <a:latin typeface="Abadi"/>
            </a:endParaRP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6600" dirty="0"/>
              <a:t>Determined labels for training the supervised models by converting mission outcomes in to training labels (0-unsuccessful, 1-successful)</a:t>
            </a:r>
            <a:endParaRPr lang="en-US" sz="7600" dirty="0">
              <a:solidFill>
                <a:schemeClr val="bg2">
                  <a:lumMod val="50000"/>
                </a:schemeClr>
              </a:solidFill>
              <a:latin typeface="Abadi"/>
            </a:endParaRP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s-ES" sz="6600" dirty="0" err="1"/>
              <a:t>Created</a:t>
            </a:r>
            <a:r>
              <a:rPr lang="es-ES" sz="6600" dirty="0"/>
              <a:t> a column for ‘class’; </a:t>
            </a:r>
            <a:r>
              <a:rPr lang="es-ES" sz="6600" dirty="0" err="1"/>
              <a:t>standardized</a:t>
            </a:r>
            <a:r>
              <a:rPr lang="es-ES" sz="6600" dirty="0"/>
              <a:t> and </a:t>
            </a:r>
            <a:r>
              <a:rPr lang="es-ES" sz="6600" dirty="0" err="1"/>
              <a:t>transformed</a:t>
            </a:r>
            <a:r>
              <a:rPr lang="es-ES" sz="6600" dirty="0"/>
              <a:t> data; </a:t>
            </a:r>
            <a:r>
              <a:rPr lang="es-ES" sz="6600" dirty="0" err="1"/>
              <a:t>train</a:t>
            </a:r>
            <a:r>
              <a:rPr lang="es-ES" sz="6600" dirty="0"/>
              <a:t>/test split data; find </a:t>
            </a:r>
            <a:r>
              <a:rPr lang="es-ES" sz="6600" dirty="0" err="1"/>
              <a:t>best</a:t>
            </a:r>
            <a:r>
              <a:rPr lang="es-ES" sz="6600" dirty="0"/>
              <a:t> classification algorithm (</a:t>
            </a:r>
            <a:r>
              <a:rPr lang="es-ES" sz="6600" dirty="0" err="1"/>
              <a:t>Logistic</a:t>
            </a:r>
            <a:r>
              <a:rPr lang="es-ES" sz="6600" dirty="0"/>
              <a:t> </a:t>
            </a:r>
            <a:r>
              <a:rPr lang="es-ES" sz="6600" dirty="0" err="1"/>
              <a:t>regression</a:t>
            </a:r>
            <a:r>
              <a:rPr lang="es-ES" sz="6600" dirty="0"/>
              <a:t>, SVM, </a:t>
            </a:r>
            <a:r>
              <a:rPr lang="es-ES" sz="6600" dirty="0" err="1"/>
              <a:t>decision</a:t>
            </a:r>
            <a:r>
              <a:rPr lang="es-ES" sz="6600" dirty="0"/>
              <a:t> tree, &amp; KNN) using test data</a:t>
            </a:r>
            <a:endParaRPr lang="en-US" sz="7600" dirty="0">
              <a:solidFill>
                <a:schemeClr val="bg2">
                  <a:lumMod val="50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47060"/>
            <a:ext cx="10515600" cy="4729903"/>
          </a:xfrm>
          <a:prstGeom prst="rect">
            <a:avLst/>
          </a:prstGeom>
        </p:spPr>
        <p:txBody>
          <a:bodyPr/>
          <a:lstStyle/>
          <a:p>
            <a:pPr>
              <a:lnSpc>
                <a:spcPct val="100000"/>
              </a:lnSpc>
              <a:spcBef>
                <a:spcPts val="1400"/>
              </a:spcBef>
            </a:pPr>
            <a:r>
              <a:rPr lang="en-US" sz="2000" dirty="0"/>
              <a:t>Data collection is the process of gathering data from available sources. This data can be structured, unstructured, or semi-structured. For this project, data was collected via SpaceX API and Web scrapping Wiki pages for relevant launch data.</a:t>
            </a: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pic>
        <p:nvPicPr>
          <p:cNvPr id="7" name="Imagen 6">
            <a:extLst>
              <a:ext uri="{FF2B5EF4-FFF2-40B4-BE49-F238E27FC236}">
                <a16:creationId xmlns:a16="http://schemas.microsoft.com/office/drawing/2014/main" id="{A1B97440-ADAA-4DC6-B727-4AE9ABEE021E}"/>
              </a:ext>
            </a:extLst>
          </p:cNvPr>
          <p:cNvPicPr>
            <a:picLocks noChangeAspect="1"/>
          </p:cNvPicPr>
          <p:nvPr/>
        </p:nvPicPr>
        <p:blipFill rotWithShape="1">
          <a:blip r:embed="rId3"/>
          <a:srcRect l="31092" t="46004" r="37670" b="16150"/>
          <a:stretch/>
        </p:blipFill>
        <p:spPr>
          <a:xfrm>
            <a:off x="906389" y="2951825"/>
            <a:ext cx="4760424" cy="3073748"/>
          </a:xfrm>
          <a:prstGeom prst="rect">
            <a:avLst/>
          </a:prstGeom>
        </p:spPr>
      </p:pic>
      <p:pic>
        <p:nvPicPr>
          <p:cNvPr id="9" name="Imagen 8">
            <a:extLst>
              <a:ext uri="{FF2B5EF4-FFF2-40B4-BE49-F238E27FC236}">
                <a16:creationId xmlns:a16="http://schemas.microsoft.com/office/drawing/2014/main" id="{ACD24C9F-C92E-45C0-986F-097BDEDCD20D}"/>
              </a:ext>
            </a:extLst>
          </p:cNvPr>
          <p:cNvPicPr>
            <a:picLocks noChangeAspect="1"/>
          </p:cNvPicPr>
          <p:nvPr/>
        </p:nvPicPr>
        <p:blipFill rotWithShape="1">
          <a:blip r:embed="rId3"/>
          <a:srcRect l="62330" t="46139" r="6315" b="15570"/>
          <a:stretch/>
        </p:blipFill>
        <p:spPr>
          <a:xfrm>
            <a:off x="6661566" y="2937683"/>
            <a:ext cx="4760424" cy="3098321"/>
          </a:xfrm>
          <a:prstGeom prst="rect">
            <a:avLst/>
          </a:prstGeom>
        </p:spPr>
      </p:pic>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596960"/>
            <a:ext cx="11421989" cy="5104844"/>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r>
              <a:rPr lang="en-US" dirty="0">
                <a:cs typeface="Calibri"/>
              </a:rPr>
              <a:t>8</a:t>
            </a:r>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15" name="Imagen 14">
            <a:extLst>
              <a:ext uri="{FF2B5EF4-FFF2-40B4-BE49-F238E27FC236}">
                <a16:creationId xmlns:a16="http://schemas.microsoft.com/office/drawing/2014/main" id="{606F749C-0F66-4C1E-BB00-253263564B72}"/>
              </a:ext>
            </a:extLst>
          </p:cNvPr>
          <p:cNvPicPr>
            <a:picLocks noChangeAspect="1"/>
          </p:cNvPicPr>
          <p:nvPr/>
        </p:nvPicPr>
        <p:blipFill rotWithShape="1">
          <a:blip r:embed="rId3"/>
          <a:srcRect l="9676" t="43624" r="10457" b="4466"/>
          <a:stretch/>
        </p:blipFill>
        <p:spPr>
          <a:xfrm>
            <a:off x="71021" y="1087700"/>
            <a:ext cx="12120979" cy="5770300"/>
          </a:xfrm>
          <a:prstGeom prst="rect">
            <a:avLst/>
          </a:prstGeom>
        </p:spPr>
      </p:pic>
      <p:pic>
        <p:nvPicPr>
          <p:cNvPr id="17" name="Imagen 16">
            <a:extLst>
              <a:ext uri="{FF2B5EF4-FFF2-40B4-BE49-F238E27FC236}">
                <a16:creationId xmlns:a16="http://schemas.microsoft.com/office/drawing/2014/main" id="{FEB634B7-F8EE-4DD3-A979-653AEA2BD636}"/>
              </a:ext>
            </a:extLst>
          </p:cNvPr>
          <p:cNvPicPr>
            <a:picLocks noChangeAspect="1"/>
          </p:cNvPicPr>
          <p:nvPr/>
        </p:nvPicPr>
        <p:blipFill>
          <a:blip r:embed="rId4"/>
          <a:stretch>
            <a:fillRect/>
          </a:stretch>
        </p:blipFill>
        <p:spPr>
          <a:xfrm>
            <a:off x="9701500" y="6104116"/>
            <a:ext cx="1390844" cy="562053"/>
          </a:xfrm>
          <a:prstGeom prst="rect">
            <a:avLst/>
          </a:prstGeom>
        </p:spPr>
      </p:pic>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037468" y="5379868"/>
            <a:ext cx="3000652" cy="1145813"/>
          </a:xfrm>
          <a:prstGeom prst="rect">
            <a:avLst/>
          </a:prstGeom>
        </p:spPr>
        <p:txBody>
          <a:bodyPr vert="horz" lIns="91440" tIns="45720" rIns="91440" bIns="45720" rtlCol="0" anchor="t">
            <a:normAutofit/>
          </a:bodyPr>
          <a:lstStyle/>
          <a:p>
            <a:pPr>
              <a:lnSpc>
                <a:spcPct val="100000"/>
              </a:lnSpc>
              <a:spcBef>
                <a:spcPts val="1400"/>
              </a:spcBef>
            </a:pPr>
            <a:r>
              <a:rPr lang="en-US" sz="1600" dirty="0">
                <a:solidFill>
                  <a:srgbClr val="FF0000"/>
                </a:solidFill>
                <a:latin typeface="Abadi" panose="020B0604020104020204" pitchFamily="34" charset="0"/>
              </a:rPr>
              <a:t> GitHub Link </a:t>
            </a:r>
          </a:p>
          <a:p>
            <a:pPr marL="0" indent="0">
              <a:lnSpc>
                <a:spcPct val="100000"/>
              </a:lnSpc>
              <a:spcBef>
                <a:spcPts val="1400"/>
              </a:spcBef>
              <a:buNone/>
            </a:pPr>
            <a:r>
              <a:rPr lang="en-US" sz="1400" dirty="0">
                <a:solidFill>
                  <a:schemeClr val="accent3">
                    <a:lumMod val="25000"/>
                  </a:schemeClr>
                </a:solidFill>
                <a:latin typeface="Abadi" panose="020B0604020104020204" pitchFamily="34" charset="0"/>
                <a:hlinkClick r:id="rId5"/>
              </a:rPr>
              <a:t>1- Space X - Data Collection API</a:t>
            </a:r>
            <a:endParaRPr lang="en-US" sz="1600" dirty="0"/>
          </a:p>
          <a:p>
            <a:pPr marL="0" indent="0">
              <a:buNone/>
            </a:pPr>
            <a:endParaRPr lang="en-US" dirty="0"/>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9" name="Imagen 8">
            <a:extLst>
              <a:ext uri="{FF2B5EF4-FFF2-40B4-BE49-F238E27FC236}">
                <a16:creationId xmlns:a16="http://schemas.microsoft.com/office/drawing/2014/main" id="{13E5A61D-0D53-4001-8BF1-D1EC0879E988}"/>
              </a:ext>
            </a:extLst>
          </p:cNvPr>
          <p:cNvPicPr>
            <a:picLocks noChangeAspect="1"/>
          </p:cNvPicPr>
          <p:nvPr/>
        </p:nvPicPr>
        <p:blipFill>
          <a:blip r:embed="rId3"/>
          <a:stretch>
            <a:fillRect/>
          </a:stretch>
        </p:blipFill>
        <p:spPr>
          <a:xfrm>
            <a:off x="22965" y="1087700"/>
            <a:ext cx="12146070" cy="5770300"/>
          </a:xfrm>
          <a:prstGeom prst="rect">
            <a:avLst/>
          </a:prstGeom>
        </p:spPr>
      </p:pic>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pic>
        <p:nvPicPr>
          <p:cNvPr id="12" name="Imagen 11">
            <a:extLst>
              <a:ext uri="{FF2B5EF4-FFF2-40B4-BE49-F238E27FC236}">
                <a16:creationId xmlns:a16="http://schemas.microsoft.com/office/drawing/2014/main" id="{81E49EB0-81F4-40AB-B9FA-EEA3AB2EDA90}"/>
              </a:ext>
            </a:extLst>
          </p:cNvPr>
          <p:cNvPicPr>
            <a:picLocks noChangeAspect="1"/>
          </p:cNvPicPr>
          <p:nvPr/>
        </p:nvPicPr>
        <p:blipFill>
          <a:blip r:embed="rId4"/>
          <a:stretch>
            <a:fillRect/>
          </a:stretch>
        </p:blipFill>
        <p:spPr>
          <a:xfrm>
            <a:off x="9492331" y="6025573"/>
            <a:ext cx="1676634" cy="628738"/>
          </a:xfrm>
          <a:prstGeom prst="rect">
            <a:avLst/>
          </a:prstGeom>
        </p:spPr>
      </p:pic>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105593" y="5420446"/>
            <a:ext cx="2974886" cy="1252752"/>
          </a:xfrm>
          <a:prstGeom prst="rect">
            <a:avLst/>
          </a:prstGeom>
        </p:spPr>
        <p:txBody>
          <a:bodyPr lIns="91440" tIns="45720" rIns="91440" bIns="45720" anchor="t">
            <a:noAutofit/>
          </a:bodyPr>
          <a:lstStyle/>
          <a:p>
            <a:pPr marL="0" indent="0">
              <a:lnSpc>
                <a:spcPct val="100000"/>
              </a:lnSpc>
              <a:spcBef>
                <a:spcPts val="1400"/>
              </a:spcBef>
              <a:buNone/>
            </a:pPr>
            <a:r>
              <a:rPr lang="en-US" sz="1600" dirty="0">
                <a:solidFill>
                  <a:srgbClr val="FF0000"/>
                </a:solidFill>
                <a:latin typeface="Abadi" panose="020B0604020104020204" pitchFamily="34" charset="0"/>
              </a:rPr>
              <a:t>GitHub Link:</a:t>
            </a:r>
          </a:p>
          <a:p>
            <a:pPr marL="0" indent="0">
              <a:lnSpc>
                <a:spcPct val="100000"/>
              </a:lnSpc>
              <a:spcBef>
                <a:spcPts val="1400"/>
              </a:spcBef>
              <a:buNone/>
            </a:pPr>
            <a:r>
              <a:rPr lang="en-US" sz="1400" dirty="0">
                <a:solidFill>
                  <a:schemeClr val="accent3">
                    <a:lumMod val="25000"/>
                  </a:schemeClr>
                </a:solidFill>
                <a:latin typeface="Abadi" panose="020B0604020104020204" pitchFamily="34" charset="0"/>
                <a:hlinkClick r:id="rId5"/>
              </a:rPr>
              <a:t>2 - Space X - Web scraping Falcon 9 and Falcon Heavy Launches Records from Wikipedia</a:t>
            </a:r>
            <a:r>
              <a:rPr lang="en-US" sz="1400" dirty="0">
                <a:solidFill>
                  <a:schemeClr val="accent3">
                    <a:lumMod val="25000"/>
                  </a:schemeClr>
                </a:solidFill>
                <a:latin typeface="Abadi" panose="020B0604020104020204" pitchFamily="34" charset="0"/>
              </a:rPr>
              <a:t>.</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1661</TotalTime>
  <Words>2274</Words>
  <Application>Microsoft Office PowerPoint</Application>
  <PresentationFormat>Panorámica</PresentationFormat>
  <Paragraphs>252</Paragraphs>
  <Slides>46</Slides>
  <Notes>3</Notes>
  <HiddenSlides>0</HiddenSlides>
  <MMClips>0</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46</vt:i4>
      </vt:variant>
    </vt:vector>
  </HeadingPairs>
  <TitlesOfParts>
    <vt:vector size="54" baseType="lpstr">
      <vt:lpstr>Abadi</vt:lpstr>
      <vt:lpstr>Arial</vt:lpstr>
      <vt:lpstr>Calibri</vt:lpstr>
      <vt:lpstr>Calibri Light</vt:lpstr>
      <vt:lpstr>IBM Plex Mono SemiBold</vt:lpstr>
      <vt:lpstr>IBM Plex Mono Text</vt:lpstr>
      <vt:lpstr>Wingdings</vt:lpstr>
      <vt:lpstr>Custom Design</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Rodrigo Cabada</cp:lastModifiedBy>
  <cp:revision>262</cp:revision>
  <dcterms:created xsi:type="dcterms:W3CDTF">2021-04-29T18:58:34Z</dcterms:created>
  <dcterms:modified xsi:type="dcterms:W3CDTF">2024-12-04T13:15:09Z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